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5" r:id="rId2"/>
    <p:sldId id="260" r:id="rId3"/>
    <p:sldId id="269" r:id="rId4"/>
    <p:sldId id="270" r:id="rId5"/>
    <p:sldId id="271" r:id="rId6"/>
    <p:sldId id="264" r:id="rId7"/>
    <p:sldId id="265" r:id="rId8"/>
    <p:sldId id="272" r:id="rId9"/>
    <p:sldId id="268" r:id="rId10"/>
    <p:sldId id="266" r:id="rId11"/>
    <p:sldId id="263" r:id="rId12"/>
    <p:sldId id="259" r:id="rId13"/>
    <p:sldId id="258" r:id="rId14"/>
    <p:sldId id="257" r:id="rId15"/>
    <p:sldId id="267"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251D8D"/>
    <a:srgbClr val="2818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79" autoAdjust="0"/>
  </p:normalViewPr>
  <p:slideViewPr>
    <p:cSldViewPr>
      <p:cViewPr varScale="1">
        <p:scale>
          <a:sx n="99" d="100"/>
          <a:sy n="99" d="100"/>
        </p:scale>
        <p:origin x="1338"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DB58FD-8AD3-4872-A06D-1B09684BE33D}" type="datetimeFigureOut">
              <a:rPr lang="en-US" smtClean="0"/>
              <a:t>4/12/2022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7B5F0A-159D-4912-95C3-457F0B88BC88}" type="slidenum">
              <a:rPr lang="en-US" smtClean="0"/>
              <a:t>‹#›</a:t>
            </a:fld>
            <a:endParaRPr lang="en-US"/>
          </a:p>
        </p:txBody>
      </p:sp>
    </p:spTree>
    <p:extLst>
      <p:ext uri="{BB962C8B-B14F-4D97-AF65-F5344CB8AC3E}">
        <p14:creationId xmlns:p14="http://schemas.microsoft.com/office/powerpoint/2010/main" val="268038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7B5F0A-159D-4912-95C3-457F0B88BC88}" type="slidenum">
              <a:rPr lang="en-US" smtClean="0"/>
              <a:t>3</a:t>
            </a:fld>
            <a:endParaRPr lang="en-US"/>
          </a:p>
        </p:txBody>
      </p:sp>
    </p:spTree>
    <p:extLst>
      <p:ext uri="{BB962C8B-B14F-4D97-AF65-F5344CB8AC3E}">
        <p14:creationId xmlns:p14="http://schemas.microsoft.com/office/powerpoint/2010/main" val="131038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7B5F0A-159D-4912-95C3-457F0B88BC88}" type="slidenum">
              <a:rPr lang="en-US" smtClean="0"/>
              <a:t>8</a:t>
            </a:fld>
            <a:endParaRPr lang="en-US"/>
          </a:p>
        </p:txBody>
      </p:sp>
    </p:spTree>
    <p:extLst>
      <p:ext uri="{BB962C8B-B14F-4D97-AF65-F5344CB8AC3E}">
        <p14:creationId xmlns:p14="http://schemas.microsoft.com/office/powerpoint/2010/main" val="4294611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6F67171-D540-4FD6-A4C8-F4D7868CDA6C}"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9CDA1-9D8F-4E92-8242-A2B4F1FD3289}" type="slidenum">
              <a:rPr lang="en-US" smtClean="0"/>
              <a:t>‹#›</a:t>
            </a:fld>
            <a:endParaRPr lang="en-US"/>
          </a:p>
        </p:txBody>
      </p:sp>
    </p:spTree>
    <p:extLst>
      <p:ext uri="{BB962C8B-B14F-4D97-AF65-F5344CB8AC3E}">
        <p14:creationId xmlns:p14="http://schemas.microsoft.com/office/powerpoint/2010/main" val="1785054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F67171-D540-4FD6-A4C8-F4D7868CDA6C}"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9CDA1-9D8F-4E92-8242-A2B4F1FD3289}" type="slidenum">
              <a:rPr lang="en-US" smtClean="0"/>
              <a:t>‹#›</a:t>
            </a:fld>
            <a:endParaRPr lang="en-US"/>
          </a:p>
        </p:txBody>
      </p:sp>
    </p:spTree>
    <p:extLst>
      <p:ext uri="{BB962C8B-B14F-4D97-AF65-F5344CB8AC3E}">
        <p14:creationId xmlns:p14="http://schemas.microsoft.com/office/powerpoint/2010/main" val="3988006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F67171-D540-4FD6-A4C8-F4D7868CDA6C}"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9CDA1-9D8F-4E92-8242-A2B4F1FD3289}" type="slidenum">
              <a:rPr lang="en-US" smtClean="0"/>
              <a:t>‹#›</a:t>
            </a:fld>
            <a:endParaRPr lang="en-US"/>
          </a:p>
        </p:txBody>
      </p:sp>
    </p:spTree>
    <p:extLst>
      <p:ext uri="{BB962C8B-B14F-4D97-AF65-F5344CB8AC3E}">
        <p14:creationId xmlns:p14="http://schemas.microsoft.com/office/powerpoint/2010/main" val="348027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F67171-D540-4FD6-A4C8-F4D7868CDA6C}"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9CDA1-9D8F-4E92-8242-A2B4F1FD3289}" type="slidenum">
              <a:rPr lang="en-US" smtClean="0"/>
              <a:t>‹#›</a:t>
            </a:fld>
            <a:endParaRPr lang="en-US"/>
          </a:p>
        </p:txBody>
      </p:sp>
    </p:spTree>
    <p:extLst>
      <p:ext uri="{BB962C8B-B14F-4D97-AF65-F5344CB8AC3E}">
        <p14:creationId xmlns:p14="http://schemas.microsoft.com/office/powerpoint/2010/main" val="453184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F67171-D540-4FD6-A4C8-F4D7868CDA6C}"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9CDA1-9D8F-4E92-8242-A2B4F1FD3289}" type="slidenum">
              <a:rPr lang="en-US" smtClean="0"/>
              <a:t>‹#›</a:t>
            </a:fld>
            <a:endParaRPr lang="en-US"/>
          </a:p>
        </p:txBody>
      </p:sp>
    </p:spTree>
    <p:extLst>
      <p:ext uri="{BB962C8B-B14F-4D97-AF65-F5344CB8AC3E}">
        <p14:creationId xmlns:p14="http://schemas.microsoft.com/office/powerpoint/2010/main" val="348657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F67171-D540-4FD6-A4C8-F4D7868CDA6C}"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9CDA1-9D8F-4E92-8242-A2B4F1FD3289}" type="slidenum">
              <a:rPr lang="en-US" smtClean="0"/>
              <a:t>‹#›</a:t>
            </a:fld>
            <a:endParaRPr lang="en-US"/>
          </a:p>
        </p:txBody>
      </p:sp>
    </p:spTree>
    <p:extLst>
      <p:ext uri="{BB962C8B-B14F-4D97-AF65-F5344CB8AC3E}">
        <p14:creationId xmlns:p14="http://schemas.microsoft.com/office/powerpoint/2010/main" val="3281651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F67171-D540-4FD6-A4C8-F4D7868CDA6C}" type="datetimeFigureOut">
              <a:rPr lang="en-US" smtClean="0"/>
              <a:t>4/12/2022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59CDA1-9D8F-4E92-8242-A2B4F1FD3289}" type="slidenum">
              <a:rPr lang="en-US" smtClean="0"/>
              <a:t>‹#›</a:t>
            </a:fld>
            <a:endParaRPr lang="en-US"/>
          </a:p>
        </p:txBody>
      </p:sp>
    </p:spTree>
    <p:extLst>
      <p:ext uri="{BB962C8B-B14F-4D97-AF65-F5344CB8AC3E}">
        <p14:creationId xmlns:p14="http://schemas.microsoft.com/office/powerpoint/2010/main" val="570813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F67171-D540-4FD6-A4C8-F4D7868CDA6C}" type="datetimeFigureOut">
              <a:rPr lang="en-US" smtClean="0"/>
              <a:t>4/12/2022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59CDA1-9D8F-4E92-8242-A2B4F1FD3289}" type="slidenum">
              <a:rPr lang="en-US" smtClean="0"/>
              <a:t>‹#›</a:t>
            </a:fld>
            <a:endParaRPr lang="en-US"/>
          </a:p>
        </p:txBody>
      </p:sp>
    </p:spTree>
    <p:extLst>
      <p:ext uri="{BB962C8B-B14F-4D97-AF65-F5344CB8AC3E}">
        <p14:creationId xmlns:p14="http://schemas.microsoft.com/office/powerpoint/2010/main" val="3227412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F67171-D540-4FD6-A4C8-F4D7868CDA6C}" type="datetimeFigureOut">
              <a:rPr lang="en-US" smtClean="0"/>
              <a:t>4/12/2022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59CDA1-9D8F-4E92-8242-A2B4F1FD3289}" type="slidenum">
              <a:rPr lang="en-US" smtClean="0"/>
              <a:t>‹#›</a:t>
            </a:fld>
            <a:endParaRPr lang="en-US"/>
          </a:p>
        </p:txBody>
      </p:sp>
    </p:spTree>
    <p:extLst>
      <p:ext uri="{BB962C8B-B14F-4D97-AF65-F5344CB8AC3E}">
        <p14:creationId xmlns:p14="http://schemas.microsoft.com/office/powerpoint/2010/main" val="159532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F67171-D540-4FD6-A4C8-F4D7868CDA6C}"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9CDA1-9D8F-4E92-8242-A2B4F1FD3289}" type="slidenum">
              <a:rPr lang="en-US" smtClean="0"/>
              <a:t>‹#›</a:t>
            </a:fld>
            <a:endParaRPr lang="en-US"/>
          </a:p>
        </p:txBody>
      </p:sp>
    </p:spTree>
    <p:extLst>
      <p:ext uri="{BB962C8B-B14F-4D97-AF65-F5344CB8AC3E}">
        <p14:creationId xmlns:p14="http://schemas.microsoft.com/office/powerpoint/2010/main" val="3471099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F67171-D540-4FD6-A4C8-F4D7868CDA6C}"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9CDA1-9D8F-4E92-8242-A2B4F1FD3289}" type="slidenum">
              <a:rPr lang="en-US" smtClean="0"/>
              <a:t>‹#›</a:t>
            </a:fld>
            <a:endParaRPr lang="en-US"/>
          </a:p>
        </p:txBody>
      </p:sp>
    </p:spTree>
    <p:extLst>
      <p:ext uri="{BB962C8B-B14F-4D97-AF65-F5344CB8AC3E}">
        <p14:creationId xmlns:p14="http://schemas.microsoft.com/office/powerpoint/2010/main" val="1737946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67171-D540-4FD6-A4C8-F4D7868CDA6C}" type="datetimeFigureOut">
              <a:rPr lang="en-US" smtClean="0"/>
              <a:t>4/12/2022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9CDA1-9D8F-4E92-8242-A2B4F1FD3289}" type="slidenum">
              <a:rPr lang="en-US" smtClean="0"/>
              <a:t>‹#›</a:t>
            </a:fld>
            <a:endParaRPr lang="en-US"/>
          </a:p>
        </p:txBody>
      </p:sp>
    </p:spTree>
    <p:extLst>
      <p:ext uri="{BB962C8B-B14F-4D97-AF65-F5344CB8AC3E}">
        <p14:creationId xmlns:p14="http://schemas.microsoft.com/office/powerpoint/2010/main" val="3221989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1.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1.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png"/><Relationship Id="rId5" Type="http://schemas.openxmlformats.org/officeDocument/2006/relationships/image" Target="../media/image8.jp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24646" y="342814"/>
            <a:ext cx="8900642" cy="646331"/>
          </a:xfrm>
          <a:prstGeom prst="rect">
            <a:avLst/>
          </a:prstGeom>
          <a:gradFill>
            <a:gsLst>
              <a:gs pos="0">
                <a:schemeClr val="accent2">
                  <a:lumMod val="0"/>
                  <a:lumOff val="100000"/>
                </a:schemeClr>
              </a:gs>
              <a:gs pos="3000">
                <a:schemeClr val="accent2">
                  <a:lumMod val="0"/>
                  <a:lumOff val="100000"/>
                </a:schemeClr>
              </a:gs>
              <a:gs pos="100000">
                <a:schemeClr val="accent2">
                  <a:lumMod val="100000"/>
                </a:schemeClr>
              </a:gs>
            </a:gsLst>
            <a:path path="circle">
              <a:fillToRect l="50000" t="-80000" r="50000" b="180000"/>
            </a:path>
          </a:gradFill>
          <a:ln w="38100">
            <a:solidFill>
              <a:schemeClr val="tx1"/>
            </a:solidFill>
          </a:ln>
        </p:spPr>
        <p:txBody>
          <a:bodyPr wrap="square">
            <a:spAutoFit/>
          </a:bodyPr>
          <a:lstStyle/>
          <a:p>
            <a:pPr algn="ctr"/>
            <a:r>
              <a:rPr lang="en-US" sz="3600" b="1" dirty="0">
                <a:latin typeface="Bell MT" panose="02020503060305020303" pitchFamily="18" charset="0"/>
                <a:cs typeface="Aharoni" panose="02010803020104030203" pitchFamily="2" charset="-79"/>
              </a:rPr>
              <a:t>SATIRE IN </a:t>
            </a:r>
            <a:r>
              <a:rPr lang="en-US" sz="3600" b="1" i="1" dirty="0">
                <a:latin typeface="Bell MT" panose="02020503060305020303" pitchFamily="18" charset="0"/>
                <a:cs typeface="Aharoni" panose="02010803020104030203" pitchFamily="2" charset="-79"/>
              </a:rPr>
              <a:t>MASTER AND MARGARITA</a:t>
            </a:r>
            <a:endParaRPr lang="en-US" sz="3600" b="1" dirty="0">
              <a:latin typeface="Bell MT" panose="02020503060305020303" pitchFamily="18" charset="0"/>
            </a:endParaRPr>
          </a:p>
        </p:txBody>
      </p:sp>
      <p:sp>
        <p:nvSpPr>
          <p:cNvPr id="3" name="Rectangle 2"/>
          <p:cNvSpPr/>
          <p:nvPr/>
        </p:nvSpPr>
        <p:spPr>
          <a:xfrm>
            <a:off x="545191" y="4588929"/>
            <a:ext cx="8229600" cy="1815882"/>
          </a:xfrm>
          <a:prstGeom prst="rect">
            <a:avLst/>
          </a:prstGeom>
          <a:gradFill>
            <a:gsLst>
              <a:gs pos="0">
                <a:schemeClr val="accent2">
                  <a:lumMod val="0"/>
                  <a:lumOff val="100000"/>
                </a:schemeClr>
              </a:gs>
              <a:gs pos="3000">
                <a:schemeClr val="accent2">
                  <a:lumMod val="0"/>
                  <a:lumOff val="100000"/>
                </a:schemeClr>
              </a:gs>
              <a:gs pos="100000">
                <a:schemeClr val="accent2">
                  <a:lumMod val="100000"/>
                </a:schemeClr>
              </a:gs>
            </a:gsLst>
            <a:path path="circle">
              <a:fillToRect l="50000" t="-80000" r="50000" b="180000"/>
            </a:path>
          </a:gradFill>
          <a:ln w="38100">
            <a:solidFill>
              <a:schemeClr val="tx1"/>
            </a:solidFill>
          </a:ln>
        </p:spPr>
        <p:txBody>
          <a:bodyPr wrap="square">
            <a:spAutoFit/>
          </a:bodyPr>
          <a:lstStyle/>
          <a:p>
            <a:pPr lvl="0">
              <a:spcBef>
                <a:spcPct val="20000"/>
              </a:spcBef>
            </a:pPr>
            <a:r>
              <a:rPr lang="en-US" sz="2800" b="1" dirty="0">
                <a:latin typeface="Bell MT" panose="02020503060305020303" pitchFamily="18" charset="0"/>
                <a:cs typeface="Aharoni" panose="02010803020104030203" pitchFamily="2" charset="-79"/>
              </a:rPr>
              <a:t>The Faust works we have read all contain a mixture of raucous comedy, satire and  tragedy.  Bulgakov’s M&amp;M follows this tradition. It contains 2 types of satire: moral satire and comic satire.</a:t>
            </a:r>
          </a:p>
        </p:txBody>
      </p:sp>
      <p:sp>
        <p:nvSpPr>
          <p:cNvPr id="4" name="TextBox 3"/>
          <p:cNvSpPr txBox="1"/>
          <p:nvPr/>
        </p:nvSpPr>
        <p:spPr>
          <a:xfrm>
            <a:off x="209670" y="1441534"/>
            <a:ext cx="8900642" cy="369332"/>
          </a:xfrm>
          <a:prstGeom prst="rect">
            <a:avLst/>
          </a:prstGeom>
          <a:gradFill>
            <a:gsLst>
              <a:gs pos="0">
                <a:schemeClr val="accent2">
                  <a:lumMod val="0"/>
                  <a:lumOff val="100000"/>
                </a:schemeClr>
              </a:gs>
              <a:gs pos="3000">
                <a:schemeClr val="accent2">
                  <a:lumMod val="0"/>
                  <a:lumOff val="100000"/>
                </a:schemeClr>
              </a:gs>
              <a:gs pos="89000">
                <a:schemeClr val="accent2">
                  <a:lumMod val="100000"/>
                </a:schemeClr>
              </a:gs>
            </a:gsLst>
            <a:path path="circle">
              <a:fillToRect l="50000" t="-80000" r="50000" b="180000"/>
            </a:path>
          </a:gradFill>
          <a:ln>
            <a:solidFill>
              <a:schemeClr val="tx1"/>
            </a:solidFill>
          </a:ln>
        </p:spPr>
        <p:txBody>
          <a:bodyPr wrap="none" rtlCol="0">
            <a:spAutoFit/>
          </a:bodyPr>
          <a:lstStyle/>
          <a:p>
            <a:r>
              <a:rPr lang="en-US" b="1" dirty="0">
                <a:latin typeface="Bell MT" panose="02020503060305020303" pitchFamily="18" charset="0"/>
              </a:rPr>
              <a:t>Satire is  a type of writing that uses sarcasm and irony to expose society’s and people’s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
        <p:nvSpPr>
          <p:cNvPr id="6" name="TextBox 5">
            <a:extLst>
              <a:ext uri="{FF2B5EF4-FFF2-40B4-BE49-F238E27FC236}">
                <a16:creationId xmlns:a16="http://schemas.microsoft.com/office/drawing/2014/main" id="{3B3AF81F-72DA-4058-8BCF-B813807837B0}"/>
              </a:ext>
            </a:extLst>
          </p:cNvPr>
          <p:cNvSpPr txBox="1"/>
          <p:nvPr/>
        </p:nvSpPr>
        <p:spPr>
          <a:xfrm>
            <a:off x="3238500" y="2263255"/>
            <a:ext cx="2667000" cy="1815882"/>
          </a:xfrm>
          <a:prstGeom prst="rect">
            <a:avLst/>
          </a:prstGeom>
          <a:noFill/>
          <a:ln w="38100">
            <a:solidFill>
              <a:srgbClr val="C00000"/>
            </a:solidFill>
          </a:ln>
        </p:spPr>
        <p:txBody>
          <a:bodyPr wrap="square" rtlCol="0">
            <a:spAutoFit/>
          </a:bodyPr>
          <a:lstStyle/>
          <a:p>
            <a:pPr algn="ctr"/>
            <a:r>
              <a:rPr lang="en-US" sz="2800" b="1" dirty="0">
                <a:solidFill>
                  <a:schemeClr val="bg1"/>
                </a:solidFill>
                <a:latin typeface="Bell MT" panose="02020503060305020303" pitchFamily="18" charset="0"/>
              </a:rPr>
              <a:t>VICES</a:t>
            </a:r>
          </a:p>
          <a:p>
            <a:pPr algn="ctr"/>
            <a:r>
              <a:rPr lang="en-US" sz="2800" b="1" dirty="0">
                <a:solidFill>
                  <a:schemeClr val="bg1"/>
                </a:solidFill>
                <a:latin typeface="Bell MT" panose="02020503060305020303" pitchFamily="18" charset="0"/>
              </a:rPr>
              <a:t>FOLLIES</a:t>
            </a:r>
          </a:p>
          <a:p>
            <a:pPr algn="ctr"/>
            <a:r>
              <a:rPr lang="en-US" sz="2800" b="1" dirty="0">
                <a:solidFill>
                  <a:schemeClr val="bg1"/>
                </a:solidFill>
                <a:latin typeface="Bell MT" panose="02020503060305020303" pitchFamily="18" charset="0"/>
              </a:rPr>
              <a:t>STUPIDITIES</a:t>
            </a:r>
          </a:p>
          <a:p>
            <a:pPr algn="ctr"/>
            <a:r>
              <a:rPr lang="en-US" sz="2800" b="1" dirty="0">
                <a:solidFill>
                  <a:schemeClr val="bg1"/>
                </a:solidFill>
                <a:latin typeface="Bell MT" panose="02020503060305020303" pitchFamily="18" charset="0"/>
              </a:rPr>
              <a:t>ABUSES</a:t>
            </a:r>
          </a:p>
        </p:txBody>
      </p:sp>
    </p:spTree>
    <p:extLst>
      <p:ext uri="{BB962C8B-B14F-4D97-AF65-F5344CB8AC3E}">
        <p14:creationId xmlns:p14="http://schemas.microsoft.com/office/powerpoint/2010/main" val="1035217108"/>
      </p:ext>
    </p:extLst>
  </p:cSld>
  <p:clrMapOvr>
    <a:masterClrMapping/>
  </p:clrMapOvr>
  <mc:AlternateContent xmlns:mc="http://schemas.openxmlformats.org/markup-compatibility/2006" xmlns:p14="http://schemas.microsoft.com/office/powerpoint/2010/main">
    <mc:Choice Requires="p14">
      <p:transition spd="slow" p14:dur="2000" advTm="76818"/>
    </mc:Choice>
    <mc:Fallback xmlns="">
      <p:transition spd="slow" advTm="76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1000" r="-11000"/>
          </a:stretch>
        </a:blipFill>
        <a:effectLst/>
      </p:bgPr>
    </p:bg>
    <p:spTree>
      <p:nvGrpSpPr>
        <p:cNvPr id="1" name=""/>
        <p:cNvGrpSpPr/>
        <p:nvPr/>
      </p:nvGrpSpPr>
      <p:grpSpPr>
        <a:xfrm>
          <a:off x="0" y="0"/>
          <a:ext cx="0" cy="0"/>
          <a:chOff x="0" y="0"/>
          <a:chExt cx="0" cy="0"/>
        </a:xfrm>
      </p:grpSpPr>
      <p:sp>
        <p:nvSpPr>
          <p:cNvPr id="2" name="Rectangle 1"/>
          <p:cNvSpPr/>
          <p:nvPr/>
        </p:nvSpPr>
        <p:spPr>
          <a:xfrm>
            <a:off x="5562599" y="5334000"/>
            <a:ext cx="3549316" cy="1323439"/>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txBody>
          <a:bodyPr wrap="square">
            <a:spAutoFit/>
          </a:bodyPr>
          <a:lstStyle/>
          <a:p>
            <a:r>
              <a:rPr lang="en-US" sz="2000" b="1" dirty="0">
                <a:latin typeface="Bell MT" panose="02020503060305020303" pitchFamily="18" charset="0"/>
              </a:rPr>
              <a:t>WHAT IS YOUR COMMAND, MESSIRE?</a:t>
            </a:r>
            <a:br>
              <a:rPr lang="en-US" sz="2000" b="1" dirty="0">
                <a:latin typeface="Bell MT" panose="02020503060305020303" pitchFamily="18" charset="0"/>
              </a:rPr>
            </a:br>
            <a:r>
              <a:rPr lang="en-US" sz="2000" b="1" dirty="0">
                <a:latin typeface="Bell MT" panose="02020503060305020303" pitchFamily="18" charset="0"/>
              </a:rPr>
              <a:t>(Should we put the emcee’s head back on or not?)</a:t>
            </a:r>
            <a:endParaRPr lang="en-US" dirty="0">
              <a:latin typeface="Bell MT" panose="02020503060305020303" pitchFamily="18" charset="0"/>
            </a:endParaRPr>
          </a:p>
        </p:txBody>
      </p:sp>
      <p:sp>
        <p:nvSpPr>
          <p:cNvPr id="3" name="TextBox 2"/>
          <p:cNvSpPr txBox="1"/>
          <p:nvPr/>
        </p:nvSpPr>
        <p:spPr>
          <a:xfrm>
            <a:off x="3200400" y="48513"/>
            <a:ext cx="5198859" cy="4616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txBody>
          <a:bodyPr wrap="none" rtlCol="0">
            <a:spAutoFit/>
          </a:bodyPr>
          <a:lstStyle/>
          <a:p>
            <a:r>
              <a:rPr lang="en-US" sz="2400" b="1" dirty="0">
                <a:latin typeface="Bell MT" panose="02020503060305020303" pitchFamily="18" charset="0"/>
                <a:cs typeface="Aharoni" panose="02010803020104030203" pitchFamily="2" charset="-79"/>
              </a:rPr>
              <a:t>AND THEIR THOUGHTLESSNESS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24698340"/>
      </p:ext>
    </p:extLst>
  </p:cSld>
  <p:clrMapOvr>
    <a:masterClrMapping/>
  </p:clrMapOvr>
  <mc:AlternateContent xmlns:mc="http://schemas.openxmlformats.org/markup-compatibility/2006" xmlns:p14="http://schemas.microsoft.com/office/powerpoint/2010/main">
    <mc:Choice Requires="p14">
      <p:transition spd="slow" p14:dur="2000" advTm="135014"/>
    </mc:Choice>
    <mc:Fallback xmlns="">
      <p:transition spd="slow" advTm="135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rot="10800000" flipV="1">
            <a:off x="1718901" y="3352800"/>
            <a:ext cx="5559787" cy="685800"/>
          </a:xfrm>
          <a:gradFill flip="none" rotWithShape="1">
            <a:gsLst>
              <a:gs pos="0">
                <a:schemeClr val="accent2">
                  <a:lumMod val="0"/>
                  <a:lumOff val="100000"/>
                </a:schemeClr>
              </a:gs>
              <a:gs pos="2000">
                <a:schemeClr val="accent2">
                  <a:lumMod val="0"/>
                  <a:lumOff val="100000"/>
                </a:schemeClr>
              </a:gs>
              <a:gs pos="100000">
                <a:schemeClr val="accent2">
                  <a:lumMod val="100000"/>
                </a:schemeClr>
              </a:gs>
            </a:gsLst>
            <a:path path="circle">
              <a:fillToRect l="50000" t="-80000" r="50000" b="180000"/>
            </a:path>
            <a:tileRect/>
          </a:gradFill>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a:latin typeface="Bell MT" panose="02020503060305020303" pitchFamily="18" charset="0"/>
              </a:rPr>
              <a:t>WHAT IS YOUR COMMAND, MESSIRE?</a:t>
            </a:r>
            <a:br>
              <a:rPr lang="en-US" dirty="0">
                <a:latin typeface="Bell MT" panose="02020503060305020303" pitchFamily="18" charset="0"/>
              </a:rPr>
            </a:br>
            <a:r>
              <a:rPr lang="en-US" dirty="0">
                <a:latin typeface="Bell MT" panose="02020503060305020303" pitchFamily="18" charset="0"/>
              </a:rPr>
              <a:t>(Should we put the emcee’s head back on or not?)</a:t>
            </a:r>
          </a:p>
        </p:txBody>
      </p:sp>
      <p:sp>
        <p:nvSpPr>
          <p:cNvPr id="4" name="Text Placeholder 3"/>
          <p:cNvSpPr>
            <a:spLocks noGrp="1"/>
          </p:cNvSpPr>
          <p:nvPr>
            <p:ph type="body" sz="half" idx="2"/>
          </p:nvPr>
        </p:nvSpPr>
        <p:spPr>
          <a:xfrm rot="10800000" flipV="1">
            <a:off x="762000" y="4114800"/>
            <a:ext cx="7668491" cy="2590800"/>
          </a:xfrm>
          <a:gradFill flip="none" rotWithShape="1">
            <a:gsLst>
              <a:gs pos="0">
                <a:schemeClr val="accent2">
                  <a:lumMod val="0"/>
                  <a:lumOff val="100000"/>
                </a:schemeClr>
              </a:gs>
              <a:gs pos="4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style>
          <a:lnRef idx="3">
            <a:schemeClr val="lt1"/>
          </a:lnRef>
          <a:fillRef idx="1">
            <a:schemeClr val="dk1"/>
          </a:fillRef>
          <a:effectRef idx="1">
            <a:schemeClr val="dk1"/>
          </a:effectRef>
          <a:fontRef idx="minor">
            <a:schemeClr val="lt1"/>
          </a:fontRef>
        </p:style>
        <p:txBody>
          <a:bodyPr>
            <a:normAutofit fontScale="92500" lnSpcReduction="20000"/>
          </a:bodyPr>
          <a:lstStyle/>
          <a:p>
            <a:r>
              <a:rPr lang="en-US" sz="2800" b="1" dirty="0">
                <a:solidFill>
                  <a:schemeClr val="tx1"/>
                </a:solidFill>
                <a:latin typeface="Bell MT" panose="02020503060305020303" pitchFamily="18" charset="0"/>
                <a:cs typeface="Aharoni" panose="02010803020104030203" pitchFamily="2" charset="-79"/>
              </a:rPr>
              <a:t>“Well, they are like people anywhere. They love money, but that has always been true… And they are thoughtless…but, then again, sometimes mercy enters their hearts…they are ordinary people…They remind me of their predecessors…only the housing shortage has had a bad effect on them… Put his head back on.”</a:t>
            </a:r>
          </a:p>
        </p:txBody>
      </p:sp>
      <p:pic>
        <p:nvPicPr>
          <p:cNvPr id="1026" name="Picture 2"/>
          <p:cNvPicPr>
            <a:picLocks noGrp="1" noChangeAspect="1" noChangeArrowheads="1"/>
          </p:cNvPicPr>
          <p:nvPr>
            <p:ph type="pic" idx="1"/>
          </p:nvPr>
        </p:nvPicPr>
        <p:blipFill>
          <a:blip r:embed="rId4">
            <a:extLst>
              <a:ext uri="{28A0092B-C50C-407E-A947-70E740481C1C}">
                <a14:useLocalDpi xmlns:a14="http://schemas.microsoft.com/office/drawing/2010/main" val="0"/>
              </a:ext>
            </a:extLst>
          </a:blip>
          <a:srcRect l="6627" r="6627"/>
          <a:stretch>
            <a:fillRect/>
          </a:stretch>
        </p:blipFill>
        <p:spPr bwMode="auto">
          <a:xfrm>
            <a:off x="1792288" y="76201"/>
            <a:ext cx="5486400" cy="320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8394700"/>
      </p:ext>
    </p:extLst>
  </p:cSld>
  <p:clrMapOvr>
    <a:masterClrMapping/>
  </p:clrMapOvr>
  <mc:AlternateContent xmlns:mc="http://schemas.openxmlformats.org/markup-compatibility/2006" xmlns:p14="http://schemas.microsoft.com/office/powerpoint/2010/main">
    <mc:Choice Requires="p14">
      <p:transition spd="slow" p14:dur="2000" advTm="89847"/>
    </mc:Choice>
    <mc:Fallback xmlns="">
      <p:transition spd="slow" advTm="89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0101"/>
            <a:ext cx="8229600" cy="1143000"/>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2">
            <a:schemeClr val="dk1"/>
          </a:lnRef>
          <a:fillRef idx="1">
            <a:schemeClr val="lt1"/>
          </a:fillRef>
          <a:effectRef idx="0">
            <a:schemeClr val="dk1"/>
          </a:effectRef>
          <a:fontRef idx="minor">
            <a:schemeClr val="dk1"/>
          </a:fontRef>
        </p:style>
        <p:txBody>
          <a:bodyPr>
            <a:normAutofit fontScale="90000"/>
          </a:bodyPr>
          <a:lstStyle/>
          <a:p>
            <a:r>
              <a:rPr lang="en-US" dirty="0">
                <a:latin typeface="Aharoni" panose="02010803020104030203" pitchFamily="2" charset="-79"/>
                <a:cs typeface="Aharoni" panose="02010803020104030203" pitchFamily="2" charset="-79"/>
              </a:rPr>
              <a:t> </a:t>
            </a:r>
            <a:r>
              <a:rPr lang="en-US" sz="4000" b="1" dirty="0">
                <a:latin typeface="Bell MT" panose="02020503060305020303" pitchFamily="18" charset="0"/>
                <a:cs typeface="Aharoni" panose="02010803020104030203" pitchFamily="2" charset="-79"/>
              </a:rPr>
              <a:t>FOCUS OF BULGAKOV’S COMIC SOCIAL SATIRE</a:t>
            </a:r>
          </a:p>
        </p:txBody>
      </p:sp>
      <p:sp>
        <p:nvSpPr>
          <p:cNvPr id="3" name="Content Placeholder 2"/>
          <p:cNvSpPr>
            <a:spLocks noGrp="1"/>
          </p:cNvSpPr>
          <p:nvPr>
            <p:ph idx="1"/>
          </p:nvPr>
        </p:nvSpPr>
        <p:spPr>
          <a:xfrm>
            <a:off x="152400" y="1447800"/>
            <a:ext cx="8686800" cy="4648200"/>
          </a:xfrm>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ln>
            <a:solidFill>
              <a:schemeClr val="tx1"/>
            </a:solidFill>
          </a:ln>
        </p:spPr>
        <p:style>
          <a:lnRef idx="3">
            <a:schemeClr val="lt1"/>
          </a:lnRef>
          <a:fillRef idx="1">
            <a:schemeClr val="dk1"/>
          </a:fillRef>
          <a:effectRef idx="1">
            <a:schemeClr val="dk1"/>
          </a:effectRef>
          <a:fontRef idx="minor">
            <a:schemeClr val="lt1"/>
          </a:fontRef>
        </p:style>
        <p:txBody>
          <a:bodyPr>
            <a:normAutofit fontScale="47500" lnSpcReduction="20000"/>
          </a:bodyPr>
          <a:lstStyle/>
          <a:p>
            <a:r>
              <a:rPr lang="en-US" sz="4800" b="1" dirty="0">
                <a:solidFill>
                  <a:schemeClr val="tx1"/>
                </a:solidFill>
                <a:latin typeface="Bell MT" panose="02020503060305020303" pitchFamily="18" charset="0"/>
                <a:cs typeface="Aharoni" panose="02010803020104030203" pitchFamily="2" charset="-79"/>
              </a:rPr>
              <a:t>Soviet officialdom/bureaucracy/administration in the theater and literary worlds of the 1930’s</a:t>
            </a:r>
          </a:p>
          <a:p>
            <a:endParaRPr lang="en-US" sz="4800" b="1" dirty="0">
              <a:solidFill>
                <a:schemeClr val="tx1"/>
              </a:solidFill>
              <a:latin typeface="Bell MT" panose="02020503060305020303" pitchFamily="18" charset="0"/>
              <a:cs typeface="Aharoni" panose="02010803020104030203" pitchFamily="2" charset="-79"/>
            </a:endParaRPr>
          </a:p>
          <a:p>
            <a:r>
              <a:rPr lang="en-US" sz="4800" b="1" dirty="0">
                <a:solidFill>
                  <a:schemeClr val="tx1"/>
                </a:solidFill>
                <a:latin typeface="Bell MT" panose="02020503060305020303" pitchFamily="18" charset="0"/>
                <a:cs typeface="Aharoni" panose="02010803020104030203" pitchFamily="2" charset="-79"/>
              </a:rPr>
              <a:t>Because Bulgakov’s satire of Soviet bureaucracy in the 1930s is culturally specific, while Bulgakov’s moral satire, is universal. In our course, you should focus on ONLY the moral satire. </a:t>
            </a:r>
          </a:p>
          <a:p>
            <a:endParaRPr lang="en-US" sz="4800" b="1" dirty="0">
              <a:solidFill>
                <a:schemeClr val="tx1"/>
              </a:solidFill>
              <a:latin typeface="Bell MT" panose="02020503060305020303" pitchFamily="18" charset="0"/>
              <a:cs typeface="Aharoni" panose="02010803020104030203" pitchFamily="2" charset="-79"/>
            </a:endParaRPr>
          </a:p>
          <a:p>
            <a:r>
              <a:rPr lang="en-US" sz="4800" b="1" dirty="0">
                <a:solidFill>
                  <a:schemeClr val="tx1"/>
                </a:solidFill>
                <a:latin typeface="Bell MT" panose="02020503060305020303" pitchFamily="18" charset="0"/>
                <a:cs typeface="Aharoni" panose="02010803020104030203" pitchFamily="2" charset="-79"/>
              </a:rPr>
              <a:t> Bulgakov used  social satire vengefully, to get back at his enemies in the theater and literary establishments.</a:t>
            </a:r>
          </a:p>
          <a:p>
            <a:endParaRPr lang="en-US" sz="4800" b="1" dirty="0">
              <a:solidFill>
                <a:schemeClr val="tx1"/>
              </a:solidFill>
              <a:latin typeface="Bell MT" panose="02020503060305020303" pitchFamily="18" charset="0"/>
              <a:cs typeface="Aharoni" panose="02010803020104030203" pitchFamily="2" charset="-79"/>
            </a:endParaRPr>
          </a:p>
          <a:p>
            <a:r>
              <a:rPr lang="en-US" sz="4800" b="1" dirty="0">
                <a:solidFill>
                  <a:schemeClr val="tx1"/>
                </a:solidFill>
                <a:latin typeface="Bell MT" panose="02020503060305020303" pitchFamily="18" charset="0"/>
                <a:cs typeface="Aharoni" panose="02010803020104030203" pitchFamily="2" charset="-79"/>
              </a:rPr>
              <a:t> He kept an enemies’ list. Most of the satirized characters in the novel have real-life prototypes.</a:t>
            </a:r>
          </a:p>
          <a:p>
            <a:r>
              <a:rPr lang="en-US" sz="4800" b="1" dirty="0">
                <a:solidFill>
                  <a:schemeClr val="tx1"/>
                </a:solidFill>
                <a:latin typeface="Bell MT" panose="02020503060305020303" pitchFamily="18" charset="0"/>
                <a:cs typeface="Aharoni" panose="02010803020104030203" pitchFamily="2" charset="-79"/>
              </a:rPr>
              <a:t>The chart that follows sums up the use of satire in M&amp;M.</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30282757"/>
      </p:ext>
    </p:extLst>
  </p:cSld>
  <p:clrMapOvr>
    <a:masterClrMapping/>
  </p:clrMapOvr>
  <mc:AlternateContent xmlns:mc="http://schemas.openxmlformats.org/markup-compatibility/2006" xmlns:p14="http://schemas.microsoft.com/office/powerpoint/2010/main">
    <mc:Choice Requires="p14">
      <p:transition spd="slow" p14:dur="2000" advTm="149856"/>
    </mc:Choice>
    <mc:Fallback xmlns="">
      <p:transition spd="slow" advTm="149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30997713"/>
              </p:ext>
            </p:extLst>
          </p:nvPr>
        </p:nvGraphicFramePr>
        <p:xfrm>
          <a:off x="38098" y="0"/>
          <a:ext cx="9105901" cy="6857999"/>
        </p:xfrm>
        <a:graphic>
          <a:graphicData uri="http://schemas.openxmlformats.org/drawingml/2006/table">
            <a:tbl>
              <a:tblPr firstRow="1" bandRow="1">
                <a:tableStyleId>{5C22544A-7EE6-4342-B048-85BDC9FD1C3A}</a:tableStyleId>
              </a:tblPr>
              <a:tblGrid>
                <a:gridCol w="2602870">
                  <a:extLst>
                    <a:ext uri="{9D8B030D-6E8A-4147-A177-3AD203B41FA5}">
                      <a16:colId xmlns:a16="http://schemas.microsoft.com/office/drawing/2014/main" val="20000"/>
                    </a:ext>
                  </a:extLst>
                </a:gridCol>
                <a:gridCol w="2167677">
                  <a:extLst>
                    <a:ext uri="{9D8B030D-6E8A-4147-A177-3AD203B41FA5}">
                      <a16:colId xmlns:a16="http://schemas.microsoft.com/office/drawing/2014/main" val="20001"/>
                    </a:ext>
                  </a:extLst>
                </a:gridCol>
                <a:gridCol w="2167677">
                  <a:extLst>
                    <a:ext uri="{9D8B030D-6E8A-4147-A177-3AD203B41FA5}">
                      <a16:colId xmlns:a16="http://schemas.microsoft.com/office/drawing/2014/main" val="20002"/>
                    </a:ext>
                  </a:extLst>
                </a:gridCol>
                <a:gridCol w="2167677">
                  <a:extLst>
                    <a:ext uri="{9D8B030D-6E8A-4147-A177-3AD203B41FA5}">
                      <a16:colId xmlns:a16="http://schemas.microsoft.com/office/drawing/2014/main" val="20003"/>
                    </a:ext>
                  </a:extLst>
                </a:gridCol>
              </a:tblGrid>
              <a:tr h="312494">
                <a:tc>
                  <a:txBody>
                    <a:bodyPr/>
                    <a:lstStyle/>
                    <a:p>
                      <a:pPr marL="0" marR="0">
                        <a:lnSpc>
                          <a:spcPct val="115000"/>
                        </a:lnSpc>
                        <a:spcBef>
                          <a:spcPts val="0"/>
                        </a:spcBef>
                        <a:spcAft>
                          <a:spcPts val="0"/>
                        </a:spcAft>
                      </a:pPr>
                      <a:r>
                        <a:rPr lang="en-US" sz="1800" b="1" dirty="0">
                          <a:solidFill>
                            <a:schemeClr val="tx1"/>
                          </a:solidFill>
                          <a:effectLst/>
                          <a:latin typeface="Bell MT" panose="02020503060305020303" pitchFamily="18" charset="0"/>
                          <a:ea typeface="Calibri"/>
                          <a:cs typeface="Times New Roman"/>
                        </a:rPr>
                        <a:t>CHAPTER &amp; PLACE</a:t>
                      </a:r>
                      <a:endParaRPr lang="en-US" sz="1800" dirty="0">
                        <a:solidFill>
                          <a:schemeClr val="tx1"/>
                        </a:solidFill>
                        <a:effectLst/>
                        <a:latin typeface="Bell MT" panose="02020503060305020303" pitchFamily="18" charset="0"/>
                        <a:ea typeface="Calibri"/>
                        <a:cs typeface="Times New Roman"/>
                      </a:endParaRP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800" b="1" dirty="0">
                          <a:solidFill>
                            <a:schemeClr val="tx1"/>
                          </a:solidFill>
                          <a:effectLst/>
                          <a:latin typeface="Bell MT" panose="02020503060305020303" pitchFamily="18" charset="0"/>
                          <a:ea typeface="Calibri"/>
                          <a:cs typeface="Times New Roman"/>
                        </a:rPr>
                        <a:t>SINNER</a:t>
                      </a:r>
                      <a:endParaRPr lang="en-US" sz="1800" dirty="0">
                        <a:solidFill>
                          <a:schemeClr val="tx1"/>
                        </a:solidFill>
                        <a:effectLst/>
                        <a:latin typeface="Bell MT" panose="02020503060305020303" pitchFamily="18" charset="0"/>
                        <a:ea typeface="Calibri"/>
                        <a:cs typeface="Times New Roman"/>
                      </a:endParaRP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800" b="1" dirty="0">
                          <a:solidFill>
                            <a:schemeClr val="tx1"/>
                          </a:solidFill>
                          <a:effectLst/>
                          <a:latin typeface="Bell MT" panose="02020503060305020303" pitchFamily="18" charset="0"/>
                          <a:ea typeface="Calibri"/>
                          <a:cs typeface="Times New Roman"/>
                        </a:rPr>
                        <a:t>SIN/VICE</a:t>
                      </a:r>
                      <a:endParaRPr lang="en-US" sz="1800" dirty="0">
                        <a:solidFill>
                          <a:schemeClr val="tx1"/>
                        </a:solidFill>
                        <a:effectLst/>
                        <a:latin typeface="Bell MT" panose="02020503060305020303" pitchFamily="18" charset="0"/>
                        <a:ea typeface="Calibri"/>
                        <a:cs typeface="Times New Roman"/>
                      </a:endParaRP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800" b="1" dirty="0">
                          <a:solidFill>
                            <a:schemeClr val="tx1"/>
                          </a:solidFill>
                          <a:effectLst/>
                          <a:latin typeface="Bell MT" panose="02020503060305020303" pitchFamily="18" charset="0"/>
                          <a:ea typeface="Calibri"/>
                          <a:cs typeface="Times New Roman"/>
                        </a:rPr>
                        <a:t>PUNISHMENT</a:t>
                      </a:r>
                      <a:endParaRPr lang="en-US" sz="1800" dirty="0">
                        <a:solidFill>
                          <a:schemeClr val="tx1"/>
                        </a:solidFill>
                        <a:effectLst/>
                        <a:latin typeface="Bell MT" panose="02020503060305020303" pitchFamily="18" charset="0"/>
                        <a:ea typeface="Calibri"/>
                        <a:cs typeface="Times New Roman"/>
                      </a:endParaRP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0"/>
                  </a:ext>
                </a:extLst>
              </a:tr>
              <a:tr h="367309">
                <a:tc>
                  <a:txBody>
                    <a:bodyPr/>
                    <a:lstStyle/>
                    <a:p>
                      <a:pPr marL="0" marR="0">
                        <a:lnSpc>
                          <a:spcPct val="115000"/>
                        </a:lnSpc>
                        <a:spcBef>
                          <a:spcPts val="0"/>
                        </a:spcBef>
                        <a:spcAft>
                          <a:spcPts val="0"/>
                        </a:spcAft>
                      </a:pPr>
                      <a:r>
                        <a:rPr lang="en-US" sz="1600" b="1" dirty="0">
                          <a:effectLst/>
                          <a:latin typeface="Bell MT" panose="02020503060305020303" pitchFamily="18" charset="0"/>
                          <a:ea typeface="Calibri"/>
                          <a:cs typeface="Times New Roman"/>
                        </a:rPr>
                        <a:t>Chapter 1, 3 Moscow</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600" b="1" dirty="0">
                          <a:effectLst/>
                          <a:latin typeface="Bell MT" panose="02020503060305020303" pitchFamily="18" charset="0"/>
                          <a:ea typeface="Calibri"/>
                          <a:cs typeface="Times New Roman"/>
                        </a:rPr>
                        <a:t>Berlioz</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600" b="1" dirty="0">
                          <a:effectLst/>
                          <a:latin typeface="Bell MT" panose="02020503060305020303" pitchFamily="18" charset="0"/>
                          <a:ea typeface="Calibri"/>
                          <a:cs typeface="Times New Roman"/>
                        </a:rPr>
                        <a:t>Denial of Satan, Jesus</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600" b="1" dirty="0">
                          <a:effectLst/>
                          <a:latin typeface="Bell MT" panose="02020503060305020303" pitchFamily="18" charset="0"/>
                          <a:ea typeface="Calibri"/>
                          <a:cs typeface="Times New Roman"/>
                        </a:rPr>
                        <a:t>Death and non-being</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1"/>
                  </a:ext>
                </a:extLst>
              </a:tr>
              <a:tr h="1042924">
                <a:tc>
                  <a:txBody>
                    <a:bodyPr/>
                    <a:lstStyle/>
                    <a:p>
                      <a:pPr marL="0" marR="0">
                        <a:lnSpc>
                          <a:spcPct val="115000"/>
                        </a:lnSpc>
                        <a:spcBef>
                          <a:spcPts val="0"/>
                        </a:spcBef>
                        <a:spcAft>
                          <a:spcPts val="0"/>
                        </a:spcAft>
                      </a:pPr>
                      <a:r>
                        <a:rPr lang="en-US" sz="1400" b="1" dirty="0">
                          <a:effectLst/>
                          <a:latin typeface="Arial Narrow"/>
                          <a:ea typeface="Calibri"/>
                          <a:cs typeface="Times New Roman"/>
                        </a:rPr>
                        <a:t>C</a:t>
                      </a:r>
                      <a:r>
                        <a:rPr lang="en-US" sz="1400" b="1" dirty="0">
                          <a:effectLst/>
                          <a:latin typeface="Bell MT" panose="02020503060305020303" pitchFamily="18" charset="0"/>
                          <a:ea typeface="Calibri"/>
                          <a:cs typeface="Times New Roman"/>
                        </a:rPr>
                        <a:t>hapter 1, 3-6,8, 11, 13 Moscow</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Ivan (</a:t>
                      </a:r>
                      <a:r>
                        <a:rPr lang="en-US" sz="1400" b="1" dirty="0" err="1">
                          <a:effectLst/>
                          <a:latin typeface="Bell MT" panose="02020503060305020303" pitchFamily="18" charset="0"/>
                          <a:ea typeface="Calibri"/>
                          <a:cs typeface="Times New Roman"/>
                        </a:rPr>
                        <a:t>Bezdomny</a:t>
                      </a:r>
                      <a:r>
                        <a:rPr lang="en-US" sz="1400" b="1" dirty="0">
                          <a:effectLst/>
                          <a:latin typeface="Bell MT" panose="02020503060305020303" pitchFamily="18" charset="0"/>
                          <a:ea typeface="Calibri"/>
                          <a:cs typeface="Times New Roman"/>
                        </a:rPr>
                        <a:t>)</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Denial of Satan</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“Schizophrenia,” becomes a believer who no one believes; moves on to a new life.</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2"/>
                  </a:ext>
                </a:extLst>
              </a:tr>
              <a:tr h="1554140">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Chapter 2, 25, 26,32 </a:t>
                      </a:r>
                      <a:r>
                        <a:rPr lang="en-US" sz="1400" b="1" dirty="0" err="1">
                          <a:effectLst/>
                          <a:latin typeface="Bell MT" panose="02020503060305020303" pitchFamily="18" charset="0"/>
                          <a:ea typeface="Calibri"/>
                          <a:cs typeface="Times New Roman"/>
                        </a:rPr>
                        <a:t>Yershalayim</a:t>
                      </a:r>
                      <a:r>
                        <a:rPr lang="en-US" sz="1400" b="1" dirty="0">
                          <a:effectLst/>
                          <a:latin typeface="Bell MT" panose="02020503060305020303" pitchFamily="18" charset="0"/>
                          <a:ea typeface="Calibri"/>
                          <a:cs typeface="Times New Roman"/>
                        </a:rPr>
                        <a:t> &amp; eternity</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Pontius Pilate</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Cowardice; pride; anger; covetousness</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Hellish pain (migraine); suicidal thoughts; powerless rage; guilt that lasts a</a:t>
                      </a:r>
                      <a:r>
                        <a:rPr lang="en-US" sz="1400" b="1" baseline="0" dirty="0">
                          <a:effectLst/>
                          <a:latin typeface="Bell MT" panose="02020503060305020303" pitchFamily="18" charset="0"/>
                          <a:ea typeface="Calibri"/>
                          <a:cs typeface="Times New Roman"/>
                        </a:rPr>
                        <a:t> thousand</a:t>
                      </a:r>
                      <a:r>
                        <a:rPr lang="en-US" sz="1400" b="1" dirty="0">
                          <a:effectLst/>
                          <a:latin typeface="Bell MT" panose="02020503060305020303" pitchFamily="18" charset="0"/>
                          <a:ea typeface="Calibri"/>
                          <a:cs typeface="Times New Roman"/>
                        </a:rPr>
                        <a:t> years;</a:t>
                      </a:r>
                      <a:r>
                        <a:rPr lang="en-US" sz="1400" b="1" baseline="0" dirty="0">
                          <a:effectLst/>
                          <a:latin typeface="Bell MT" panose="02020503060305020303" pitchFamily="18" charset="0"/>
                          <a:ea typeface="Calibri"/>
                          <a:cs typeface="Times New Roman"/>
                        </a:rPr>
                        <a:t> In the end he is released</a:t>
                      </a:r>
                      <a:endParaRPr lang="en-US" sz="1400" b="1" dirty="0">
                        <a:effectLst/>
                        <a:latin typeface="Bell MT" panose="02020503060305020303" pitchFamily="18" charset="0"/>
                        <a:ea typeface="Calibri"/>
                        <a:cs typeface="Times New Roman"/>
                      </a:endParaRP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3"/>
                  </a:ext>
                </a:extLst>
              </a:tr>
              <a:tr h="510246">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Chapter 2, 25 </a:t>
                      </a:r>
                      <a:r>
                        <a:rPr lang="en-US" sz="1400" b="1" dirty="0" err="1">
                          <a:effectLst/>
                          <a:latin typeface="Bell MT" panose="02020503060305020303" pitchFamily="18" charset="0"/>
                          <a:ea typeface="Calibri"/>
                          <a:cs typeface="Times New Roman"/>
                        </a:rPr>
                        <a:t>Yershalayim</a:t>
                      </a:r>
                      <a:endParaRPr lang="en-US" sz="1400" b="1" dirty="0">
                        <a:effectLst/>
                        <a:latin typeface="Bell MT" panose="02020503060305020303" pitchFamily="18" charset="0"/>
                        <a:ea typeface="Calibri"/>
                        <a:cs typeface="Times New Roman"/>
                      </a:endParaRP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Juda of </a:t>
                      </a:r>
                      <a:r>
                        <a:rPr lang="en-US" sz="1400" b="1" dirty="0" err="1">
                          <a:effectLst/>
                          <a:latin typeface="Bell MT" panose="02020503060305020303" pitchFamily="18" charset="0"/>
                          <a:ea typeface="Calibri"/>
                          <a:cs typeface="Times New Roman"/>
                        </a:rPr>
                        <a:t>Kerioth</a:t>
                      </a:r>
                      <a:endParaRPr lang="en-US" sz="1400" b="1" dirty="0">
                        <a:effectLst/>
                        <a:latin typeface="Bell MT" panose="02020503060305020303" pitchFamily="18" charset="0"/>
                        <a:ea typeface="Calibri"/>
                        <a:cs typeface="Times New Roman"/>
                      </a:endParaRP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Informing (betrayal); avarice</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 Murdered by the secret police</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4"/>
                  </a:ext>
                </a:extLst>
              </a:tr>
              <a:tr h="1032194">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Chapter 2 </a:t>
                      </a:r>
                      <a:r>
                        <a:rPr lang="en-US" sz="1400" b="1" dirty="0" err="1">
                          <a:effectLst/>
                          <a:latin typeface="Bell MT" panose="02020503060305020303" pitchFamily="18" charset="0"/>
                          <a:ea typeface="Calibri"/>
                          <a:cs typeface="Times New Roman"/>
                        </a:rPr>
                        <a:t>Yershalayim</a:t>
                      </a:r>
                      <a:endParaRPr lang="en-US" sz="1400" b="1" dirty="0">
                        <a:effectLst/>
                        <a:latin typeface="Bell MT" panose="02020503060305020303" pitchFamily="18" charset="0"/>
                        <a:ea typeface="Calibri"/>
                        <a:cs typeface="Times New Roman"/>
                      </a:endParaRP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err="1">
                          <a:effectLst/>
                          <a:latin typeface="Bell MT" panose="02020503060305020303" pitchFamily="18" charset="0"/>
                          <a:ea typeface="Calibri"/>
                          <a:cs typeface="Times New Roman"/>
                        </a:rPr>
                        <a:t>Kaifa</a:t>
                      </a:r>
                      <a:r>
                        <a:rPr lang="en-US" sz="1400" b="1" dirty="0">
                          <a:effectLst/>
                          <a:latin typeface="Bell MT" panose="02020503060305020303" pitchFamily="18" charset="0"/>
                          <a:ea typeface="Calibri"/>
                          <a:cs typeface="Times New Roman"/>
                        </a:rPr>
                        <a:t> and  </a:t>
                      </a:r>
                      <a:r>
                        <a:rPr lang="en-US" sz="1400" b="1" dirty="0" err="1">
                          <a:effectLst/>
                          <a:latin typeface="Bell MT" panose="02020503060305020303" pitchFamily="18" charset="0"/>
                          <a:ea typeface="Calibri"/>
                          <a:cs typeface="Times New Roman"/>
                        </a:rPr>
                        <a:t>Sinhedrion</a:t>
                      </a:r>
                      <a:endParaRPr lang="en-US" sz="1400" b="1" dirty="0">
                        <a:effectLst/>
                        <a:latin typeface="Bell MT" panose="02020503060305020303" pitchFamily="18" charset="0"/>
                        <a:ea typeface="Calibri"/>
                        <a:cs typeface="Times New Roman"/>
                      </a:endParaRP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Condemn a harmless visionary to death for their own political reasons</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(Not stated in the novel, except in Pilate’s threat)</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5"/>
                  </a:ext>
                </a:extLst>
              </a:tr>
              <a:tr h="1006498">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Chapter 13, 29-32,Moscow and eternity</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Master, learned historian who wins 100,000, quits his job in order to write a novel, which he burns.</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Pride, lust, covetousness, </a:t>
                      </a:r>
                    </a:p>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cowardice</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Goes mad, loses his identity, kills his creation, abandons his lover. </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6"/>
                  </a:ext>
                </a:extLst>
              </a:tr>
              <a:tr h="1032194">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Chapter 13 &amp; 19-0n, Moscow &amp; eternity</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Margarita, elite Moscow wife; adulteress,  lover of master</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Lust, lying, abandoning her lover at a crucial moment</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400" b="1" dirty="0">
                          <a:effectLst/>
                          <a:latin typeface="Bell MT" panose="02020503060305020303" pitchFamily="18" charset="0"/>
                          <a:ea typeface="Calibri"/>
                          <a:cs typeface="Times New Roman"/>
                        </a:rPr>
                        <a:t>Loses the love of her life &amp; is forced to deal with the devil to get him back. </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7"/>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49587064"/>
      </p:ext>
    </p:extLst>
  </p:cSld>
  <p:clrMapOvr>
    <a:masterClrMapping/>
  </p:clrMapOvr>
  <mc:AlternateContent xmlns:mc="http://schemas.openxmlformats.org/markup-compatibility/2006" xmlns:p14="http://schemas.microsoft.com/office/powerpoint/2010/main">
    <mc:Choice Requires="p14">
      <p:transition spd="slow" p14:dur="2000" advTm="16509"/>
    </mc:Choice>
    <mc:Fallback xmlns="">
      <p:transition spd="slow" advTm="16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87874483"/>
              </p:ext>
            </p:extLst>
          </p:nvPr>
        </p:nvGraphicFramePr>
        <p:xfrm>
          <a:off x="0" y="0"/>
          <a:ext cx="9144000" cy="6863427"/>
        </p:xfrm>
        <a:graphic>
          <a:graphicData uri="http://schemas.openxmlformats.org/drawingml/2006/table">
            <a:tbl>
              <a:tblPr firstRow="1" bandRow="1">
                <a:tableStyleId>{5C22544A-7EE6-4342-B048-85BDC9FD1C3A}</a:tableStyleId>
              </a:tblPr>
              <a:tblGrid>
                <a:gridCol w="1346966">
                  <a:extLst>
                    <a:ext uri="{9D8B030D-6E8A-4147-A177-3AD203B41FA5}">
                      <a16:colId xmlns:a16="http://schemas.microsoft.com/office/drawing/2014/main" val="20000"/>
                    </a:ext>
                  </a:extLst>
                </a:gridCol>
                <a:gridCol w="1966208">
                  <a:extLst>
                    <a:ext uri="{9D8B030D-6E8A-4147-A177-3AD203B41FA5}">
                      <a16:colId xmlns:a16="http://schemas.microsoft.com/office/drawing/2014/main" val="20001"/>
                    </a:ext>
                  </a:extLst>
                </a:gridCol>
                <a:gridCol w="1695008">
                  <a:extLst>
                    <a:ext uri="{9D8B030D-6E8A-4147-A177-3AD203B41FA5}">
                      <a16:colId xmlns:a16="http://schemas.microsoft.com/office/drawing/2014/main" val="20002"/>
                    </a:ext>
                  </a:extLst>
                </a:gridCol>
                <a:gridCol w="4135818">
                  <a:extLst>
                    <a:ext uri="{9D8B030D-6E8A-4147-A177-3AD203B41FA5}">
                      <a16:colId xmlns:a16="http://schemas.microsoft.com/office/drawing/2014/main" val="20003"/>
                    </a:ext>
                  </a:extLst>
                </a:gridCol>
              </a:tblGrid>
              <a:tr h="674163">
                <a:tc>
                  <a:txBody>
                    <a:bodyPr/>
                    <a:lstStyle/>
                    <a:p>
                      <a:pPr marL="0" marR="0">
                        <a:lnSpc>
                          <a:spcPct val="115000"/>
                        </a:lnSpc>
                        <a:spcBef>
                          <a:spcPts val="0"/>
                        </a:spcBef>
                        <a:spcAft>
                          <a:spcPts val="0"/>
                        </a:spcAft>
                      </a:pPr>
                      <a:r>
                        <a:rPr lang="en-US" sz="1400" b="1" dirty="0">
                          <a:solidFill>
                            <a:schemeClr val="tx1"/>
                          </a:solidFill>
                          <a:effectLst/>
                          <a:latin typeface="Bell MT" panose="02020503060305020303" pitchFamily="18" charset="0"/>
                          <a:ea typeface="Calibri"/>
                          <a:cs typeface="Times New Roman"/>
                        </a:rPr>
                        <a:t>CHAPTER &amp; PLACE</a:t>
                      </a:r>
                      <a:endParaRPr lang="en-US" sz="1400" dirty="0">
                        <a:solidFill>
                          <a:schemeClr val="tx1"/>
                        </a:solidFill>
                        <a:effectLst/>
                        <a:latin typeface="Bell MT" panose="02020503060305020303" pitchFamily="18" charset="0"/>
                        <a:ea typeface="Calibri"/>
                        <a:cs typeface="Times New Roman"/>
                      </a:endParaRPr>
                    </a:p>
                  </a:txBody>
                  <a:tcPr marL="68580" marR="68580" marT="0" marB="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tcPr>
                </a:tc>
                <a:tc>
                  <a:txBody>
                    <a:bodyPr/>
                    <a:lstStyle/>
                    <a:p>
                      <a:pPr marL="0" marR="0">
                        <a:lnSpc>
                          <a:spcPct val="115000"/>
                        </a:lnSpc>
                        <a:spcBef>
                          <a:spcPts val="0"/>
                        </a:spcBef>
                        <a:spcAft>
                          <a:spcPts val="0"/>
                        </a:spcAft>
                      </a:pPr>
                      <a:r>
                        <a:rPr lang="en-US" sz="1400" b="1" dirty="0">
                          <a:solidFill>
                            <a:schemeClr val="tx1"/>
                          </a:solidFill>
                          <a:effectLst/>
                          <a:latin typeface="Bell MT" panose="02020503060305020303" pitchFamily="18" charset="0"/>
                          <a:ea typeface="Calibri"/>
                          <a:cs typeface="Times New Roman"/>
                        </a:rPr>
                        <a:t>SINNER</a:t>
                      </a:r>
                      <a:endParaRPr lang="en-US" sz="1400" dirty="0">
                        <a:solidFill>
                          <a:schemeClr val="tx1"/>
                        </a:solidFill>
                        <a:effectLst/>
                        <a:latin typeface="Bell MT" panose="02020503060305020303" pitchFamily="18" charset="0"/>
                        <a:ea typeface="Calibri"/>
                        <a:cs typeface="Times New Roman"/>
                      </a:endParaRPr>
                    </a:p>
                  </a:txBody>
                  <a:tcPr marL="68580" marR="68580" marT="0" marB="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tcPr>
                </a:tc>
                <a:tc>
                  <a:txBody>
                    <a:bodyPr/>
                    <a:lstStyle/>
                    <a:p>
                      <a:pPr marL="0" marR="0">
                        <a:lnSpc>
                          <a:spcPct val="115000"/>
                        </a:lnSpc>
                        <a:spcBef>
                          <a:spcPts val="0"/>
                        </a:spcBef>
                        <a:spcAft>
                          <a:spcPts val="0"/>
                        </a:spcAft>
                      </a:pPr>
                      <a:r>
                        <a:rPr lang="en-US" sz="1400" b="1" dirty="0">
                          <a:solidFill>
                            <a:schemeClr val="tx1"/>
                          </a:solidFill>
                          <a:effectLst/>
                          <a:latin typeface="Bell MT" panose="02020503060305020303" pitchFamily="18" charset="0"/>
                          <a:ea typeface="Calibri"/>
                          <a:cs typeface="Times New Roman"/>
                        </a:rPr>
                        <a:t>SIN/VICE</a:t>
                      </a:r>
                      <a:endParaRPr lang="en-US" sz="1400" dirty="0">
                        <a:solidFill>
                          <a:schemeClr val="tx1"/>
                        </a:solidFill>
                        <a:effectLst/>
                        <a:latin typeface="Bell MT" panose="02020503060305020303" pitchFamily="18" charset="0"/>
                        <a:ea typeface="Calibri"/>
                        <a:cs typeface="Times New Roman"/>
                      </a:endParaRPr>
                    </a:p>
                  </a:txBody>
                  <a:tcPr marL="68580" marR="68580" marT="0" marB="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tcPr>
                </a:tc>
                <a:tc>
                  <a:txBody>
                    <a:bodyPr/>
                    <a:lstStyle/>
                    <a:p>
                      <a:pPr marL="0" marR="0">
                        <a:lnSpc>
                          <a:spcPct val="115000"/>
                        </a:lnSpc>
                        <a:spcBef>
                          <a:spcPts val="0"/>
                        </a:spcBef>
                        <a:spcAft>
                          <a:spcPts val="0"/>
                        </a:spcAft>
                      </a:pPr>
                      <a:r>
                        <a:rPr lang="en-US" sz="1400" b="1" dirty="0">
                          <a:solidFill>
                            <a:schemeClr val="tx1"/>
                          </a:solidFill>
                          <a:effectLst/>
                          <a:latin typeface="Bell MT" panose="02020503060305020303" pitchFamily="18" charset="0"/>
                          <a:ea typeface="Calibri"/>
                          <a:cs typeface="Times New Roman"/>
                        </a:rPr>
                        <a:t>PUNISHMENT</a:t>
                      </a:r>
                      <a:endParaRPr lang="en-US" sz="1400" dirty="0">
                        <a:solidFill>
                          <a:schemeClr val="tx1"/>
                        </a:solidFill>
                        <a:effectLst/>
                        <a:latin typeface="Bell MT" panose="02020503060305020303" pitchFamily="18" charset="0"/>
                        <a:ea typeface="Calibri"/>
                        <a:cs typeface="Times New Roman"/>
                      </a:endParaRPr>
                    </a:p>
                  </a:txBody>
                  <a:tcPr marL="68580" marR="68580" marT="0" marB="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tcPr>
                </a:tc>
                <a:extLst>
                  <a:ext uri="{0D108BD9-81ED-4DB2-BD59-A6C34878D82A}">
                    <a16:rowId xmlns:a16="http://schemas.microsoft.com/office/drawing/2014/main" val="10000"/>
                  </a:ext>
                </a:extLst>
              </a:tr>
              <a:tr h="980729">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Chapter 7 Moscow</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Likhodeev (Styopa), director of the Variety Theater</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Sloth, dereliction of duty, gluttony, lust</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Signs a contract with the Devil and is spirited out of Moscow.</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1"/>
                  </a:ext>
                </a:extLst>
              </a:tr>
              <a:tr h="980729">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Chapter 9,15, Moscow </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Bosoi (Nikanor Ivanovich), chairman of the house committee</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Covetousness, envy, bribe-taking, officiousness</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Caught by secret police with foreign currency, arrested, goes mad.</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2"/>
                  </a:ext>
                </a:extLst>
              </a:tr>
              <a:tr h="980729">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Chapter 10, 14, Moscow</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Rimsky, financial director of Variety Theater</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Tries to denounce Styopa to secret police; envy; anger</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Given the fright of his life, flees to Leningrad, ultimately arrested.</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3"/>
                  </a:ext>
                </a:extLst>
              </a:tr>
              <a:tr h="980729">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Chapter 10, 14, Moscow</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Varenukha, theater manager</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Congenital liar; fails to heed warning not to go to the secret police </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Beaten up; turned into a vampire</a:t>
                      </a:r>
                      <a:r>
                        <a:rPr lang="en-US" sz="1200" b="1" baseline="0" dirty="0">
                          <a:effectLst/>
                          <a:latin typeface="Bell MT" panose="02020503060305020303" pitchFamily="18" charset="0"/>
                          <a:ea typeface="Calibri"/>
                          <a:cs typeface="Times New Roman"/>
                        </a:rPr>
                        <a:t> for a short time.</a:t>
                      </a:r>
                      <a:endParaRPr lang="en-US" sz="1200" b="1" dirty="0">
                        <a:effectLst/>
                        <a:latin typeface="Bell MT" panose="02020503060305020303" pitchFamily="18" charset="0"/>
                        <a:ea typeface="Calibri"/>
                        <a:cs typeface="Times New Roman"/>
                      </a:endParaRPr>
                    </a:p>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 </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4"/>
                  </a:ext>
                </a:extLst>
              </a:tr>
              <a:tr h="822909">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Chapter  17, Moscow</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Prokhor Petrovich, chairman of the entertainment commission</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Anger; insults Behemoth; has no time for anyone; faceless bureaucrat</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Turned into a writing suit</a:t>
                      </a:r>
                    </a:p>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 </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5"/>
                  </a:ext>
                </a:extLst>
              </a:tr>
              <a:tr h="602774">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Chapter 18, Moscow</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Poplavsky, Berlioz’s uncle from Kiev</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Covetousness; envy</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Sent flying back to Kiev after a beating</a:t>
                      </a:r>
                    </a:p>
                  </a:txBody>
                  <a:tcPr marL="68580" marR="68580" marT="0" marB="0">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6"/>
                  </a:ext>
                </a:extLst>
              </a:tr>
              <a:tr h="822630">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Chapter 18, Moscow</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Andrei Fokich, bartender at Variety</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Hoarder and complainer; self-righteous; sells 2</a:t>
                      </a:r>
                      <a:r>
                        <a:rPr lang="en-US" sz="1200" b="1" baseline="30000" dirty="0">
                          <a:effectLst/>
                          <a:latin typeface="Bell MT" panose="02020503060305020303" pitchFamily="18" charset="0"/>
                          <a:ea typeface="Calibri"/>
                          <a:cs typeface="Times New Roman"/>
                        </a:rPr>
                        <a:t>nd</a:t>
                      </a:r>
                      <a:r>
                        <a:rPr lang="en-US" sz="1200" b="1" dirty="0">
                          <a:effectLst/>
                          <a:latin typeface="Bell MT" panose="02020503060305020303" pitchFamily="18" charset="0"/>
                          <a:ea typeface="Calibri"/>
                          <a:cs typeface="Times New Roman"/>
                        </a:rPr>
                        <a:t> grade fresh sturgeon</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tc>
                  <a:txBody>
                    <a:bodyPr/>
                    <a:lstStyle/>
                    <a:p>
                      <a:pPr marL="0" marR="0">
                        <a:lnSpc>
                          <a:spcPct val="115000"/>
                        </a:lnSpc>
                        <a:spcBef>
                          <a:spcPts val="0"/>
                        </a:spcBef>
                        <a:spcAft>
                          <a:spcPts val="0"/>
                        </a:spcAft>
                      </a:pPr>
                      <a:r>
                        <a:rPr lang="en-US" sz="1200" b="1" dirty="0">
                          <a:effectLst/>
                          <a:latin typeface="Bell MT" panose="02020503060305020303" pitchFamily="18" charset="0"/>
                          <a:ea typeface="Calibri"/>
                          <a:cs typeface="Times New Roman"/>
                        </a:rPr>
                        <a:t>Learns he will die of cancer in 9 months.</a:t>
                      </a:r>
                    </a:p>
                  </a:txBody>
                  <a:tcPr marL="68580" marR="68580" marT="0" marB="0">
                    <a:gradFill>
                      <a:gsLst>
                        <a:gs pos="900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a:tcPr>
                </a:tc>
                <a:extLst>
                  <a:ext uri="{0D108BD9-81ED-4DB2-BD59-A6C34878D82A}">
                    <a16:rowId xmlns:a16="http://schemas.microsoft.com/office/drawing/2014/main" val="10007"/>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69466208"/>
      </p:ext>
    </p:extLst>
  </p:cSld>
  <p:clrMapOvr>
    <a:masterClrMapping/>
  </p:clrMapOvr>
  <mc:AlternateContent xmlns:mc="http://schemas.openxmlformats.org/markup-compatibility/2006" xmlns:p14="http://schemas.microsoft.com/office/powerpoint/2010/main">
    <mc:Choice Requires="p14">
      <p:transition spd="slow" p14:dur="2000" advTm="22455"/>
    </mc:Choice>
    <mc:Fallback xmlns="">
      <p:transition spd="slow" advTm="22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31039"/>
      </p:ext>
    </p:extLst>
  </p:cSld>
  <p:clrMapOvr>
    <a:masterClrMapping/>
  </p:clrMapOvr>
  <mc:AlternateContent xmlns:mc="http://schemas.openxmlformats.org/markup-compatibility/2006" xmlns:p14="http://schemas.microsoft.com/office/powerpoint/2010/main">
    <mc:Choice Requires="p14">
      <p:transition spd="slow" p14:dur="2000" advTm="10147"/>
    </mc:Choice>
    <mc:Fallback xmlns="">
      <p:transition spd="slow" advTm="1014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0">
                <a:schemeClr val="accent2">
                  <a:lumMod val="0"/>
                  <a:lumOff val="100000"/>
                </a:schemeClr>
              </a:gs>
              <a:gs pos="3000">
                <a:schemeClr val="accent2">
                  <a:lumMod val="0"/>
                  <a:lumOff val="100000"/>
                </a:schemeClr>
              </a:gs>
              <a:gs pos="100000">
                <a:schemeClr val="accent2">
                  <a:lumMod val="100000"/>
                </a:schemeClr>
              </a:gs>
            </a:gsLst>
            <a:path path="circle">
              <a:fillToRect l="50000" t="-80000" r="50000" b="180000"/>
            </a:path>
          </a:gradFill>
        </p:spPr>
        <p:style>
          <a:lnRef idx="2">
            <a:schemeClr val="dk1"/>
          </a:lnRef>
          <a:fillRef idx="1">
            <a:schemeClr val="lt1"/>
          </a:fillRef>
          <a:effectRef idx="0">
            <a:schemeClr val="dk1"/>
          </a:effectRef>
          <a:fontRef idx="minor">
            <a:schemeClr val="dk1"/>
          </a:fontRef>
        </p:style>
        <p:txBody>
          <a:bodyPr>
            <a:normAutofit/>
          </a:bodyPr>
          <a:lstStyle/>
          <a:p>
            <a:r>
              <a:rPr lang="en-US" sz="2800" b="1" dirty="0">
                <a:latin typeface="Bell MT" panose="02020503060305020303" pitchFamily="18" charset="0"/>
                <a:cs typeface="Aharoni" panose="02010803020104030203" pitchFamily="2" charset="-79"/>
              </a:rPr>
              <a:t>THE FOCUS OF BULGAKOV’S SERIOUS MORAL SATIRE: SATAN’S (WOLAND’S) JOB</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1000" y="1828800"/>
            <a:ext cx="8384331" cy="4754880"/>
          </a:xfrm>
          <a:ln>
            <a:solidFill>
              <a:schemeClr val="tx1"/>
            </a:solidFill>
          </a:ln>
        </p:spPr>
        <p:style>
          <a:lnRef idx="3">
            <a:schemeClr val="lt1"/>
          </a:lnRef>
          <a:fillRef idx="1">
            <a:schemeClr val="dk1"/>
          </a:fillRef>
          <a:effectRef idx="1">
            <a:schemeClr val="dk1"/>
          </a:effectRef>
          <a:fontRef idx="minor">
            <a:schemeClr val="lt1"/>
          </a:fontRef>
        </p:style>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16131929"/>
      </p:ext>
    </p:extLst>
  </p:cSld>
  <p:clrMapOvr>
    <a:masterClrMapping/>
  </p:clrMapOvr>
  <mc:AlternateContent xmlns:mc="http://schemas.openxmlformats.org/markup-compatibility/2006" xmlns:p14="http://schemas.microsoft.com/office/powerpoint/2010/main">
    <mc:Choice Requires="p14">
      <p:transition spd="slow" p14:dur="2000" advTm="15769"/>
    </mc:Choice>
    <mc:Fallback xmlns="">
      <p:transition spd="slow" advTm="15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5000" b="-5000"/>
          </a:stretch>
        </a:blipFill>
        <a:effectLst/>
      </p:bgPr>
    </p:bg>
    <p:spTree>
      <p:nvGrpSpPr>
        <p:cNvPr id="1" name=""/>
        <p:cNvGrpSpPr/>
        <p:nvPr/>
      </p:nvGrpSpPr>
      <p:grpSpPr>
        <a:xfrm>
          <a:off x="0" y="0"/>
          <a:ext cx="0" cy="0"/>
          <a:chOff x="0" y="0"/>
          <a:chExt cx="0" cy="0"/>
        </a:xfrm>
      </p:grpSpPr>
      <p:sp>
        <p:nvSpPr>
          <p:cNvPr id="3" name="Rectangle 2"/>
          <p:cNvSpPr/>
          <p:nvPr/>
        </p:nvSpPr>
        <p:spPr>
          <a:xfrm>
            <a:off x="28074" y="18253"/>
            <a:ext cx="2514600" cy="2554545"/>
          </a:xfrm>
          <a:prstGeom prst="rect">
            <a:avLst/>
          </a:prstGeom>
        </p:spPr>
        <p:txBody>
          <a:bodyPr wrap="square">
            <a:spAutoFit/>
          </a:bodyPr>
          <a:lstStyle/>
          <a:p>
            <a:pPr lvl="0">
              <a:spcBef>
                <a:spcPct val="20000"/>
              </a:spcBef>
            </a:pPr>
            <a:r>
              <a:rPr lang="en-US" sz="1600" b="1" u="sng" dirty="0">
                <a:solidFill>
                  <a:prstClr val="white"/>
                </a:solidFill>
                <a:latin typeface="Bell MT" panose="02020503060305020303" pitchFamily="18" charset="0"/>
              </a:rPr>
              <a:t>Woland’s (the Devil’s) job is to roam the world, locating, tempting, taunting, and punishing sinners. </a:t>
            </a:r>
            <a:r>
              <a:rPr lang="en-US" sz="1600" b="1" dirty="0">
                <a:solidFill>
                  <a:prstClr val="white"/>
                </a:solidFill>
                <a:latin typeface="Bell MT" panose="02020503060305020303" pitchFamily="18" charset="0"/>
              </a:rPr>
              <a:t> He is both whistle-blower and enforcer.  He represents justice that is fair, but merciless,</a:t>
            </a:r>
            <a:r>
              <a:rPr lang="en-US" sz="1600" dirty="0">
                <a:solidFill>
                  <a:prstClr val="white"/>
                </a:solidFill>
                <a:latin typeface="Bell MT" panose="02020503060305020303" pitchFamily="18" charset="0"/>
              </a:rPr>
              <a:t> </a:t>
            </a:r>
            <a:r>
              <a:rPr lang="en-US" sz="1600" b="1" dirty="0">
                <a:solidFill>
                  <a:prstClr val="white"/>
                </a:solidFill>
                <a:latin typeface="Bell MT" panose="02020503060305020303" pitchFamily="18" charset="0"/>
              </a:rPr>
              <a:t>zero-tolerance justice.  </a:t>
            </a:r>
          </a:p>
        </p:txBody>
      </p:sp>
      <p:sp>
        <p:nvSpPr>
          <p:cNvPr id="4" name="Rectangle 3"/>
          <p:cNvSpPr/>
          <p:nvPr/>
        </p:nvSpPr>
        <p:spPr>
          <a:xfrm>
            <a:off x="6858000" y="49926"/>
            <a:ext cx="2303646" cy="3379387"/>
          </a:xfrm>
          <a:prstGeom prst="rect">
            <a:avLst/>
          </a:prstGeom>
          <a:noFill/>
        </p:spPr>
        <p:txBody>
          <a:bodyPr wrap="square">
            <a:spAutoFit/>
          </a:bodyPr>
          <a:lstStyle/>
          <a:p>
            <a:pPr lvl="0">
              <a:spcBef>
                <a:spcPct val="20000"/>
              </a:spcBef>
            </a:pPr>
            <a:r>
              <a:rPr lang="en-US" sz="1200" b="1" u="sng" dirty="0">
                <a:solidFill>
                  <a:schemeClr val="bg1"/>
                </a:solidFill>
                <a:latin typeface="Bell MT" panose="02020503060305020303" pitchFamily="18" charset="0"/>
              </a:rPr>
              <a:t>The most terrible vices get the worst punishments and are generally treated seriously, punished by</a:t>
            </a:r>
            <a:r>
              <a:rPr lang="en-US" sz="1200" b="1" dirty="0">
                <a:solidFill>
                  <a:schemeClr val="bg1"/>
                </a:solidFill>
                <a:latin typeface="Bell MT" panose="02020503060305020303" pitchFamily="18" charset="0"/>
              </a:rPr>
              <a:t> </a:t>
            </a:r>
          </a:p>
          <a:p>
            <a:pPr marL="514350" lvl="0" indent="-514350">
              <a:spcBef>
                <a:spcPct val="20000"/>
              </a:spcBef>
              <a:buFont typeface="+mj-lt"/>
              <a:buAutoNum type="arabicPeriod"/>
            </a:pPr>
            <a:r>
              <a:rPr lang="en-US" sz="1200" b="1" dirty="0">
                <a:solidFill>
                  <a:schemeClr val="bg1"/>
                </a:solidFill>
                <a:latin typeface="Bell MT" panose="02020503060305020303" pitchFamily="18" charset="0"/>
              </a:rPr>
              <a:t>death and non-being (Berlioz),</a:t>
            </a:r>
          </a:p>
          <a:p>
            <a:pPr marL="514350" lvl="0" indent="-514350">
              <a:spcBef>
                <a:spcPct val="20000"/>
              </a:spcBef>
              <a:buFont typeface="+mj-lt"/>
              <a:buAutoNum type="arabicPeriod"/>
            </a:pPr>
            <a:r>
              <a:rPr lang="en-US" sz="1200" b="1" dirty="0">
                <a:solidFill>
                  <a:schemeClr val="bg1"/>
                </a:solidFill>
                <a:latin typeface="Bell MT" panose="02020503060305020303" pitchFamily="18" charset="0"/>
              </a:rPr>
              <a:t> loss and suffering in life (the Master, Margarita), </a:t>
            </a:r>
          </a:p>
          <a:p>
            <a:pPr marL="514350" lvl="0" indent="-514350">
              <a:spcBef>
                <a:spcPct val="20000"/>
              </a:spcBef>
              <a:buFont typeface="+mj-lt"/>
              <a:buAutoNum type="arabicPeriod"/>
            </a:pPr>
            <a:r>
              <a:rPr lang="en-US" sz="1200" b="1" dirty="0">
                <a:solidFill>
                  <a:schemeClr val="bg1"/>
                </a:solidFill>
                <a:latin typeface="Bell MT" panose="02020503060305020303" pitchFamily="18" charset="0"/>
              </a:rPr>
              <a:t>1000 years of guilt and remorse (Pilate).</a:t>
            </a:r>
          </a:p>
          <a:p>
            <a:pPr lvl="0">
              <a:spcBef>
                <a:spcPct val="20000"/>
              </a:spcBef>
            </a:pPr>
            <a:r>
              <a:rPr lang="en-US" sz="1200" b="1" dirty="0">
                <a:solidFill>
                  <a:schemeClr val="bg1"/>
                </a:solidFill>
                <a:latin typeface="Bell MT" panose="02020503060305020303" pitchFamily="18" charset="0"/>
              </a:rPr>
              <a:t> </a:t>
            </a:r>
            <a:r>
              <a:rPr lang="en-US" sz="1200" b="1" u="sng" dirty="0">
                <a:solidFill>
                  <a:schemeClr val="bg1"/>
                </a:solidFill>
                <a:latin typeface="Bell MT" panose="02020503060305020303" pitchFamily="18" charset="0"/>
              </a:rPr>
              <a:t>The petty sins and ordinary “human” foibles are treated comically, and the punishments, though often frightening, are of relatively short duration, and reversible</a:t>
            </a:r>
            <a:r>
              <a:rPr lang="en-US" sz="1200" b="1" u="sng" dirty="0">
                <a:latin typeface="Bell MT" panose="02020503060305020303" pitchFamily="18" charset="0"/>
              </a:rPr>
              <a: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25686028"/>
      </p:ext>
    </p:extLst>
  </p:cSld>
  <p:clrMapOvr>
    <a:masterClrMapping/>
  </p:clrMapOvr>
  <mc:AlternateContent xmlns:mc="http://schemas.openxmlformats.org/markup-compatibility/2006" xmlns:p14="http://schemas.microsoft.com/office/powerpoint/2010/main">
    <mc:Choice Requires="p14">
      <p:transition spd="slow" p14:dur="2000" advTm="100922"/>
    </mc:Choice>
    <mc:Fallback xmlns="">
      <p:transition spd="slow" advTm="100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Rectangle 1"/>
          <p:cNvSpPr/>
          <p:nvPr/>
        </p:nvSpPr>
        <p:spPr>
          <a:xfrm>
            <a:off x="5791200" y="22823"/>
            <a:ext cx="3319914" cy="584775"/>
          </a:xfrm>
          <a:prstGeom prst="rect">
            <a:avLst/>
          </a:prstGeom>
          <a:solidFill>
            <a:schemeClr val="bg1">
              <a:lumMod val="75000"/>
            </a:schemeClr>
          </a:solidFill>
          <a:ln w="28575">
            <a:solidFill>
              <a:schemeClr val="bg1"/>
            </a:solidFill>
          </a:ln>
        </p:spPr>
        <p:txBody>
          <a:bodyPr wrap="square">
            <a:spAutoFit/>
          </a:bodyPr>
          <a:lstStyle/>
          <a:p>
            <a:r>
              <a:rPr lang="en-US" sz="1600" b="1" dirty="0">
                <a:latin typeface="Bell MT" panose="02020503060305020303" pitchFamily="18" charset="0"/>
                <a:cs typeface="Aharoni" panose="02010803020104030203" pitchFamily="2" charset="-79"/>
              </a:rPr>
              <a:t>WHO MAKES WRITTEN PACTS</a:t>
            </a:r>
            <a:br>
              <a:rPr lang="en-US" sz="1600" b="1" dirty="0">
                <a:latin typeface="Bell MT" panose="02020503060305020303" pitchFamily="18" charset="0"/>
                <a:cs typeface="Aharoni" panose="02010803020104030203" pitchFamily="2" charset="-79"/>
              </a:rPr>
            </a:br>
            <a:r>
              <a:rPr lang="en-US" sz="1600" b="1" dirty="0">
                <a:latin typeface="Bell MT" panose="02020503060305020303" pitchFamily="18" charset="0"/>
                <a:cs typeface="Aharoni" panose="02010803020104030203" pitchFamily="2" charset="-79"/>
              </a:rPr>
              <a:t>WITH THE DEVIL?</a:t>
            </a:r>
            <a:endParaRPr lang="en-US" sz="1600" b="1" dirty="0">
              <a:latin typeface="Bell MT" panose="02020503060305020303" pitchFamily="18" charset="0"/>
            </a:endParaRPr>
          </a:p>
        </p:txBody>
      </p:sp>
      <p:sp>
        <p:nvSpPr>
          <p:cNvPr id="4" name="TextBox 3"/>
          <p:cNvSpPr txBox="1"/>
          <p:nvPr/>
        </p:nvSpPr>
        <p:spPr>
          <a:xfrm>
            <a:off x="0" y="6488668"/>
            <a:ext cx="9144000" cy="369332"/>
          </a:xfrm>
          <a:prstGeom prst="rect">
            <a:avLst/>
          </a:prstGeom>
          <a:solidFill>
            <a:schemeClr val="bg1">
              <a:lumMod val="75000"/>
            </a:schemeClr>
          </a:solidFill>
        </p:spPr>
        <p:txBody>
          <a:bodyPr wrap="square" rtlCol="0">
            <a:spAutoFit/>
          </a:bodyPr>
          <a:lstStyle/>
          <a:p>
            <a:r>
              <a:rPr lang="en-US" b="1" dirty="0">
                <a:latin typeface="Bell MT" panose="02020503060305020303" pitchFamily="18" charset="0"/>
              </a:rPr>
              <a:t>Graffito depicting Woland, drawn on the walls of 302B Sadovaya Street in Moscow</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82515688"/>
      </p:ext>
    </p:extLst>
  </p:cSld>
  <p:clrMapOvr>
    <a:masterClrMapping/>
  </p:clrMapOvr>
  <mc:AlternateContent xmlns:mc="http://schemas.openxmlformats.org/markup-compatibility/2006" xmlns:p14="http://schemas.microsoft.com/office/powerpoint/2010/main">
    <mc:Choice Requires="p14">
      <p:transition spd="slow" p14:dur="2000" advTm="63961"/>
    </mc:Choice>
    <mc:Fallback xmlns="">
      <p:transition spd="slow" advTm="63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Rectangle 1"/>
          <p:cNvSpPr/>
          <p:nvPr/>
        </p:nvSpPr>
        <p:spPr>
          <a:xfrm>
            <a:off x="381000" y="3720167"/>
            <a:ext cx="8610600" cy="2985433"/>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txBody>
          <a:bodyPr wrap="square">
            <a:spAutoFit/>
          </a:bodyPr>
          <a:lstStyle/>
          <a:p>
            <a:pPr marL="342900" lvl="0" indent="-342900">
              <a:spcBef>
                <a:spcPct val="20000"/>
              </a:spcBef>
              <a:buFont typeface="Arial" panose="020B0604020202020204" pitchFamily="34" charset="0"/>
              <a:buChar char="•"/>
            </a:pPr>
            <a:r>
              <a:rPr lang="en-US" sz="1600" b="1" dirty="0">
                <a:latin typeface="Bell MT" panose="02020503060305020303" pitchFamily="18" charset="0"/>
                <a:cs typeface="Aharoni" panose="02010803020104030203" pitchFamily="2" charset="-79"/>
              </a:rPr>
              <a:t>None of the tragic protagonists actually sign a pact/contract with the Devil (Margarita makes a verbal agreement).</a:t>
            </a:r>
          </a:p>
          <a:p>
            <a:pPr marL="342900" lvl="0" indent="-342900">
              <a:spcBef>
                <a:spcPct val="20000"/>
              </a:spcBef>
              <a:buFont typeface="Arial" panose="020B0604020202020204" pitchFamily="34" charset="0"/>
              <a:buChar char="•"/>
            </a:pPr>
            <a:endParaRPr lang="en-US" sz="1400" b="1" dirty="0">
              <a:latin typeface="Bell MT" panose="02020503060305020303" pitchFamily="18" charset="0"/>
              <a:cs typeface="Aharoni" panose="02010803020104030203" pitchFamily="2" charset="-79"/>
            </a:endParaRPr>
          </a:p>
          <a:p>
            <a:pPr marL="342900" lvl="0" indent="-342900">
              <a:spcBef>
                <a:spcPct val="20000"/>
              </a:spcBef>
              <a:buFont typeface="Arial" panose="020B0604020202020204" pitchFamily="34" charset="0"/>
              <a:buChar char="•"/>
            </a:pPr>
            <a:r>
              <a:rPr lang="en-US" sz="1600" b="1" dirty="0">
                <a:latin typeface="Bell MT" panose="02020503060305020303" pitchFamily="18" charset="0"/>
                <a:cs typeface="Aharoni" panose="02010803020104030203" pitchFamily="2" charset="-79"/>
              </a:rPr>
              <a:t>Many of the petty officials and administrators do sign contracts although they don’t realize with whom  – the devil gets in via legalities, paperwork, tele-communications, lying, and taking “bribes.”</a:t>
            </a:r>
          </a:p>
          <a:p>
            <a:pPr marL="342900" lvl="0" indent="-342900">
              <a:spcBef>
                <a:spcPct val="20000"/>
              </a:spcBef>
              <a:buFont typeface="Arial" panose="020B0604020202020204" pitchFamily="34" charset="0"/>
              <a:buChar char="•"/>
            </a:pPr>
            <a:endParaRPr lang="en-US" sz="1400" b="1" dirty="0">
              <a:latin typeface="Bell MT" panose="02020503060305020303" pitchFamily="18" charset="0"/>
              <a:cs typeface="Aharoni" panose="02010803020104030203" pitchFamily="2" charset="-79"/>
            </a:endParaRPr>
          </a:p>
          <a:p>
            <a:pPr marL="342900" lvl="0" indent="-342900">
              <a:spcBef>
                <a:spcPct val="20000"/>
              </a:spcBef>
              <a:buFont typeface="Arial" panose="020B0604020202020204" pitchFamily="34" charset="0"/>
              <a:buChar char="•"/>
            </a:pPr>
            <a:r>
              <a:rPr lang="en-US" sz="1600" b="1" dirty="0">
                <a:latin typeface="Bell MT" panose="02020503060305020303" pitchFamily="18" charset="0"/>
                <a:cs typeface="Aharoni" panose="02010803020104030203" pitchFamily="2" charset="-79"/>
              </a:rPr>
              <a:t>An example is the Director of the Variety Theater, Styopa Likhodeyev(above) who has signed a contract with Woland to appear at the Variety Theater; another is Nikanor Bosoi, the house committee chairman, who signs a contract with Koroviev for a fee of 5000 rubles to use Apt. 50.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667179"/>
            <a:ext cx="3465322" cy="3017520"/>
          </a:xfrm>
          <a:prstGeom prst="rect">
            <a:avLst/>
          </a:prstGeom>
        </p:spPr>
      </p:pic>
      <p:sp>
        <p:nvSpPr>
          <p:cNvPr id="4" name="Rectangle 3"/>
          <p:cNvSpPr/>
          <p:nvPr/>
        </p:nvSpPr>
        <p:spPr>
          <a:xfrm>
            <a:off x="381000" y="152400"/>
            <a:ext cx="8610600" cy="461665"/>
          </a:xfrm>
          <a:prstGeom prst="rect">
            <a:avLst/>
          </a:prstGeom>
          <a:gradFill flip="none" rotWithShape="1">
            <a:gsLst>
              <a:gs pos="0">
                <a:schemeClr val="accent2">
                  <a:lumMod val="0"/>
                  <a:lumOff val="100000"/>
                </a:schemeClr>
              </a:gs>
              <a:gs pos="2000">
                <a:schemeClr val="accent2">
                  <a:lumMod val="0"/>
                  <a:lumOff val="100000"/>
                </a:schemeClr>
              </a:gs>
              <a:gs pos="100000">
                <a:schemeClr val="accent2">
                  <a:lumMod val="100000"/>
                </a:schemeClr>
              </a:gs>
            </a:gsLst>
            <a:path path="circle">
              <a:fillToRect l="50000" t="-80000" r="50000" b="180000"/>
            </a:path>
            <a:tileRect/>
          </a:gradFill>
        </p:spPr>
        <p:txBody>
          <a:bodyPr wrap="square">
            <a:spAutoFit/>
          </a:bodyPr>
          <a:lstStyle/>
          <a:p>
            <a:r>
              <a:rPr lang="en-US" sz="2400" b="1" dirty="0">
                <a:latin typeface="Bell MT" panose="02020503060305020303" pitchFamily="18" charset="0"/>
                <a:cs typeface="Aharoni" panose="02010803020104030203" pitchFamily="2" charset="-79"/>
              </a:rPr>
              <a:t>WHO MAKES WRITTEN PACTS WITH THE DEVIL?</a:t>
            </a:r>
            <a:endParaRPr lang="en-US" sz="2400" b="1" dirty="0">
              <a:latin typeface="Bell MT" panose="02020503060305020303"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16597933"/>
      </p:ext>
    </p:extLst>
  </p:cSld>
  <p:clrMapOvr>
    <a:masterClrMapping/>
  </p:clrMapOvr>
  <mc:AlternateContent xmlns:mc="http://schemas.openxmlformats.org/markup-compatibility/2006" xmlns:p14="http://schemas.microsoft.com/office/powerpoint/2010/main">
    <mc:Choice Requires="p14">
      <p:transition spd="slow" p14:dur="2000" advTm="83413"/>
    </mc:Choice>
    <mc:Fallback xmlns="">
      <p:transition spd="slow" advTm="83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990600" y="76200"/>
            <a:ext cx="7010400" cy="46166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28575">
            <a:solidFill>
              <a:schemeClr val="tx1"/>
            </a:solidFill>
          </a:ln>
        </p:spPr>
        <p:txBody>
          <a:bodyPr wrap="square">
            <a:spAutoFit/>
          </a:bodyPr>
          <a:lstStyle/>
          <a:p>
            <a:r>
              <a:rPr lang="en-US" sz="2400" b="1" dirty="0">
                <a:solidFill>
                  <a:schemeClr val="bg1"/>
                </a:solidFill>
                <a:latin typeface="Bell MT" panose="02020503060305020303" pitchFamily="18" charset="0"/>
                <a:cs typeface="Aharoni" panose="02010803020104030203" pitchFamily="2" charset="-79"/>
              </a:rPr>
              <a:t>CHAPTER 12 BLACK MAGIC AND ITS EXPOS</a:t>
            </a:r>
            <a:r>
              <a:rPr lang="en-US" sz="2400" b="1" dirty="0">
                <a:solidFill>
                  <a:schemeClr val="bg1"/>
                </a:solidFill>
                <a:latin typeface="Bell MT" panose="02020503060305020303" pitchFamily="18" charset="0"/>
                <a:cs typeface="Times New Roman"/>
              </a:rPr>
              <a:t>É</a:t>
            </a:r>
            <a:endParaRPr lang="en-US" sz="2400" b="1" dirty="0">
              <a:solidFill>
                <a:schemeClr val="bg1"/>
              </a:solidFill>
              <a:latin typeface="Bell MT" panose="02020503060305020303"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4938008"/>
      </p:ext>
    </p:extLst>
  </p:cSld>
  <p:clrMapOvr>
    <a:masterClrMapping/>
  </p:clrMapOvr>
  <mc:AlternateContent xmlns:mc="http://schemas.openxmlformats.org/markup-compatibility/2006" xmlns:p14="http://schemas.microsoft.com/office/powerpoint/2010/main">
    <mc:Choice Requires="p14">
      <p:transition spd="slow" p14:dur="2000" advTm="17269"/>
    </mc:Choice>
    <mc:Fallback xmlns="">
      <p:transition spd="slow" advTm="17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6000" b="-26000"/>
          </a:stretch>
        </a:blipFill>
        <a:effectLst/>
      </p:bgPr>
    </p:bg>
    <p:spTree>
      <p:nvGrpSpPr>
        <p:cNvPr id="1" name=""/>
        <p:cNvGrpSpPr/>
        <p:nvPr/>
      </p:nvGrpSpPr>
      <p:grpSpPr>
        <a:xfrm>
          <a:off x="0" y="0"/>
          <a:ext cx="0" cy="0"/>
          <a:chOff x="0" y="0"/>
          <a:chExt cx="0" cy="0"/>
        </a:xfrm>
      </p:grpSpPr>
      <p:sp>
        <p:nvSpPr>
          <p:cNvPr id="2" name="Rectangle 1"/>
          <p:cNvSpPr/>
          <p:nvPr/>
        </p:nvSpPr>
        <p:spPr>
          <a:xfrm>
            <a:off x="914400" y="6119336"/>
            <a:ext cx="7696200" cy="738664"/>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txBody>
          <a:bodyPr wrap="square">
            <a:spAutoFit/>
          </a:bodyPr>
          <a:lstStyle/>
          <a:p>
            <a:pPr lvl="0">
              <a:spcBef>
                <a:spcPct val="20000"/>
              </a:spcBef>
            </a:pPr>
            <a:r>
              <a:rPr lang="en-US" sz="1400" b="1" dirty="0">
                <a:latin typeface="Bell MT" panose="02020503060305020303" pitchFamily="18" charset="0"/>
                <a:cs typeface="Aharoni" panose="02010803020104030203" pitchFamily="2" charset="-79"/>
              </a:rPr>
              <a:t>The Magic Show reveals the “lesson” taught by Bulgakov’s satire: the absurdity of rationalizing everything, even magic; magic that is explained is no longer magic. The same holds true for the existence of Satan.  Reason applied to the irrational yields nothing (i.e. the Devil).</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16747" y="4648200"/>
            <a:ext cx="609600" cy="609600"/>
          </a:xfrm>
          <a:prstGeom prst="rect">
            <a:avLst/>
          </a:prstGeom>
        </p:spPr>
      </p:pic>
    </p:spTree>
    <p:extLst>
      <p:ext uri="{BB962C8B-B14F-4D97-AF65-F5344CB8AC3E}">
        <p14:creationId xmlns:p14="http://schemas.microsoft.com/office/powerpoint/2010/main" val="2563021425"/>
      </p:ext>
    </p:extLst>
  </p:cSld>
  <p:clrMapOvr>
    <a:masterClrMapping/>
  </p:clrMapOvr>
  <mc:AlternateContent xmlns:mc="http://schemas.openxmlformats.org/markup-compatibility/2006" xmlns:p14="http://schemas.microsoft.com/office/powerpoint/2010/main">
    <mc:Choice Requires="p14">
      <p:transition spd="slow" p14:dur="2000" advTm="143093"/>
    </mc:Choice>
    <mc:Fallback xmlns="">
      <p:transition spd="slow" advTm="143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8000" r="-8000"/>
          </a:stretch>
        </a:blipFill>
        <a:effectLst/>
      </p:bgPr>
    </p:bg>
    <p:spTree>
      <p:nvGrpSpPr>
        <p:cNvPr id="1" name=""/>
        <p:cNvGrpSpPr/>
        <p:nvPr/>
      </p:nvGrpSpPr>
      <p:grpSpPr>
        <a:xfrm>
          <a:off x="0" y="0"/>
          <a:ext cx="0" cy="0"/>
          <a:chOff x="0" y="0"/>
          <a:chExt cx="0" cy="0"/>
        </a:xfrm>
      </p:grpSpPr>
      <p:sp>
        <p:nvSpPr>
          <p:cNvPr id="2" name="TextBox 1"/>
          <p:cNvSpPr txBox="1"/>
          <p:nvPr/>
        </p:nvSpPr>
        <p:spPr>
          <a:xfrm>
            <a:off x="2895600" y="5486400"/>
            <a:ext cx="4472891" cy="369332"/>
          </a:xfrm>
          <a:prstGeom prst="rect">
            <a:avLst/>
          </a:prstGeom>
          <a:solidFill>
            <a:srgbClr val="FFFF99"/>
          </a:solidFill>
        </p:spPr>
        <p:txBody>
          <a:bodyPr wrap="none" rtlCol="0">
            <a:spAutoFit/>
          </a:bodyPr>
          <a:lstStyle/>
          <a:p>
            <a:r>
              <a:rPr lang="en-US" b="1" dirty="0">
                <a:solidFill>
                  <a:schemeClr val="tx1">
                    <a:lumMod val="75000"/>
                    <a:lumOff val="25000"/>
                  </a:schemeClr>
                </a:solidFill>
                <a:latin typeface="Bell MT" panose="02020503060305020303" pitchFamily="18" charset="0"/>
                <a:cs typeface="Aharoni" panose="02010803020104030203" pitchFamily="2" charset="-79"/>
              </a:rPr>
              <a:t>FROM STANDARD HARMLESS TRICKS</a:t>
            </a:r>
          </a:p>
        </p:txBody>
      </p:sp>
      <p:sp>
        <p:nvSpPr>
          <p:cNvPr id="3" name="TextBox 2"/>
          <p:cNvSpPr txBox="1"/>
          <p:nvPr/>
        </p:nvSpPr>
        <p:spPr>
          <a:xfrm>
            <a:off x="304800" y="68361"/>
            <a:ext cx="6272294" cy="369332"/>
          </a:xfrm>
          <a:prstGeom prst="rect">
            <a:avLst/>
          </a:prstGeom>
          <a:solidFill>
            <a:srgbClr val="FFFF99"/>
          </a:solidFill>
          <a:ln>
            <a:noFill/>
          </a:ln>
        </p:spPr>
        <p:txBody>
          <a:bodyPr wrap="none" rtlCol="0">
            <a:spAutoFit/>
          </a:bodyPr>
          <a:lstStyle/>
          <a:p>
            <a:r>
              <a:rPr lang="en-US" b="1" dirty="0">
                <a:solidFill>
                  <a:schemeClr val="accent3">
                    <a:lumMod val="50000"/>
                  </a:schemeClr>
                </a:solidFill>
                <a:latin typeface="Bell MT" panose="02020503060305020303" pitchFamily="18" charset="0"/>
                <a:cs typeface="Aharoni" panose="02010803020104030203" pitchFamily="2" charset="-79"/>
              </a:rPr>
              <a:t>The magic show takes us through Woland’s satiric repertory</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44483753"/>
      </p:ext>
    </p:extLst>
  </p:cSld>
  <p:clrMapOvr>
    <a:masterClrMapping/>
  </p:clrMapOvr>
  <mc:AlternateContent xmlns:mc="http://schemas.openxmlformats.org/markup-compatibility/2006" xmlns:p14="http://schemas.microsoft.com/office/powerpoint/2010/main">
    <mc:Choice Requires="p14">
      <p:transition spd="slow" p14:dur="2000" advTm="17985"/>
    </mc:Choice>
    <mc:Fallback xmlns="">
      <p:transition spd="slow" advTm="17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3" name="TextBox 2"/>
          <p:cNvSpPr txBox="1"/>
          <p:nvPr/>
        </p:nvSpPr>
        <p:spPr>
          <a:xfrm>
            <a:off x="8531993" y="22459"/>
            <a:ext cx="309614" cy="4247317"/>
          </a:xfrm>
          <a:prstGeom prst="rect">
            <a:avLst/>
          </a:prstGeom>
          <a:gradFill flip="none" rotWithShape="1">
            <a:gsLst>
              <a:gs pos="0">
                <a:schemeClr val="accent3">
                  <a:lumMod val="40000"/>
                  <a:lumOff val="60000"/>
                </a:schemeClr>
              </a:gs>
              <a:gs pos="46000">
                <a:schemeClr val="accent3">
                  <a:lumMod val="95000"/>
                  <a:lumOff val="5000"/>
                </a:schemeClr>
              </a:gs>
            </a:gsLst>
            <a:path path="circle">
              <a:fillToRect l="50000" t="130000" r="50000" b="-30000"/>
            </a:path>
            <a:tileRect/>
          </a:gradFill>
        </p:spPr>
        <p:txBody>
          <a:bodyPr wrap="square" rtlCol="0">
            <a:spAutoFit/>
          </a:bodyPr>
          <a:lstStyle/>
          <a:p>
            <a:r>
              <a:rPr lang="en-US" sz="1000" b="1" dirty="0">
                <a:solidFill>
                  <a:srgbClr val="FFFF00"/>
                </a:solidFill>
                <a:latin typeface="Bell MT" panose="02020503060305020303" pitchFamily="18" charset="0"/>
                <a:cs typeface="Aharoni" panose="02010803020104030203" pitchFamily="2" charset="-79"/>
              </a:rPr>
              <a:t>TO</a:t>
            </a:r>
          </a:p>
          <a:p>
            <a:endParaRPr lang="en-US" sz="1000" b="1" dirty="0">
              <a:solidFill>
                <a:srgbClr val="FFFF00"/>
              </a:solidFill>
              <a:latin typeface="Bell MT" panose="02020503060305020303" pitchFamily="18" charset="0"/>
              <a:cs typeface="Aharoni" panose="02010803020104030203" pitchFamily="2" charset="-79"/>
            </a:endParaRPr>
          </a:p>
          <a:p>
            <a:r>
              <a:rPr lang="en-US" sz="1000" b="1" dirty="0">
                <a:solidFill>
                  <a:srgbClr val="FFFF00"/>
                </a:solidFill>
                <a:latin typeface="Bell MT" panose="02020503060305020303" pitchFamily="18" charset="0"/>
                <a:cs typeface="Aharoni" panose="02010803020104030203" pitchFamily="2" charset="-79"/>
              </a:rPr>
              <a:t> P</a:t>
            </a:r>
          </a:p>
          <a:p>
            <a:r>
              <a:rPr lang="en-US" sz="1000" b="1" dirty="0">
                <a:solidFill>
                  <a:srgbClr val="FFFF00"/>
                </a:solidFill>
                <a:latin typeface="Bell MT" panose="02020503060305020303" pitchFamily="18" charset="0"/>
                <a:cs typeface="Aharoni" panose="02010803020104030203" pitchFamily="2" charset="-79"/>
              </a:rPr>
              <a:t>R</a:t>
            </a:r>
          </a:p>
          <a:p>
            <a:r>
              <a:rPr lang="en-US" sz="1000" b="1" dirty="0">
                <a:solidFill>
                  <a:srgbClr val="FFFF00"/>
                </a:solidFill>
                <a:latin typeface="Bell MT" panose="02020503060305020303" pitchFamily="18" charset="0"/>
                <a:cs typeface="Aharoni" panose="02010803020104030203" pitchFamily="2" charset="-79"/>
              </a:rPr>
              <a:t>E</a:t>
            </a:r>
          </a:p>
          <a:p>
            <a:r>
              <a:rPr lang="en-US" sz="1000" b="1" dirty="0">
                <a:solidFill>
                  <a:srgbClr val="FFFF00"/>
                </a:solidFill>
                <a:latin typeface="Bell MT" panose="02020503060305020303" pitchFamily="18" charset="0"/>
                <a:cs typeface="Aharoni" panose="02010803020104030203" pitchFamily="2" charset="-79"/>
              </a:rPr>
              <a:t>Y</a:t>
            </a:r>
          </a:p>
          <a:p>
            <a:r>
              <a:rPr lang="en-US" sz="1000" b="1" dirty="0">
                <a:solidFill>
                  <a:srgbClr val="FFFF00"/>
                </a:solidFill>
                <a:latin typeface="Bell MT" panose="02020503060305020303" pitchFamily="18" charset="0"/>
                <a:cs typeface="Aharoni" panose="02010803020104030203" pitchFamily="2" charset="-79"/>
              </a:rPr>
              <a:t>I</a:t>
            </a:r>
          </a:p>
          <a:p>
            <a:r>
              <a:rPr lang="en-US" sz="1000" b="1" dirty="0">
                <a:solidFill>
                  <a:srgbClr val="FFFF00"/>
                </a:solidFill>
                <a:latin typeface="Bell MT" panose="02020503060305020303" pitchFamily="18" charset="0"/>
                <a:cs typeface="Aharoni" panose="02010803020104030203" pitchFamily="2" charset="-79"/>
              </a:rPr>
              <a:t>N</a:t>
            </a:r>
          </a:p>
          <a:p>
            <a:r>
              <a:rPr lang="en-US" sz="1000" b="1" dirty="0">
                <a:solidFill>
                  <a:srgbClr val="FFFF00"/>
                </a:solidFill>
                <a:latin typeface="Bell MT" panose="02020503060305020303" pitchFamily="18" charset="0"/>
                <a:cs typeface="Aharoni" panose="02010803020104030203" pitchFamily="2" charset="-79"/>
              </a:rPr>
              <a:t>G</a:t>
            </a:r>
          </a:p>
          <a:p>
            <a:r>
              <a:rPr lang="en-US" sz="1000" b="1" dirty="0">
                <a:solidFill>
                  <a:srgbClr val="FFFF00"/>
                </a:solidFill>
                <a:latin typeface="Bell MT" panose="02020503060305020303" pitchFamily="18" charset="0"/>
                <a:cs typeface="Aharoni" panose="02010803020104030203" pitchFamily="2" charset="-79"/>
              </a:rPr>
              <a:t> </a:t>
            </a:r>
          </a:p>
          <a:p>
            <a:r>
              <a:rPr lang="en-US" sz="1000" b="1" dirty="0">
                <a:solidFill>
                  <a:srgbClr val="FFFF00"/>
                </a:solidFill>
                <a:latin typeface="Bell MT" panose="02020503060305020303" pitchFamily="18" charset="0"/>
                <a:cs typeface="Aharoni" panose="02010803020104030203" pitchFamily="2" charset="-79"/>
              </a:rPr>
              <a:t>ON</a:t>
            </a:r>
          </a:p>
          <a:p>
            <a:endParaRPr lang="en-US" sz="1000" b="1" dirty="0">
              <a:solidFill>
                <a:srgbClr val="FFFF00"/>
              </a:solidFill>
              <a:latin typeface="Bell MT" panose="02020503060305020303" pitchFamily="18" charset="0"/>
              <a:cs typeface="Aharoni" panose="02010803020104030203" pitchFamily="2" charset="-79"/>
            </a:endParaRPr>
          </a:p>
          <a:p>
            <a:r>
              <a:rPr lang="en-US" sz="1000" b="1" dirty="0">
                <a:solidFill>
                  <a:srgbClr val="FFFF00"/>
                </a:solidFill>
                <a:latin typeface="Bell MT" panose="02020503060305020303" pitchFamily="18" charset="0"/>
                <a:cs typeface="Aharoni" panose="02010803020104030203" pitchFamily="2" charset="-79"/>
              </a:rPr>
              <a:t> P</a:t>
            </a:r>
          </a:p>
          <a:p>
            <a:r>
              <a:rPr lang="en-US" sz="1000" b="1" dirty="0">
                <a:solidFill>
                  <a:srgbClr val="FFFF00"/>
                </a:solidFill>
                <a:latin typeface="Bell MT" panose="02020503060305020303" pitchFamily="18" charset="0"/>
                <a:cs typeface="Aharoni" panose="02010803020104030203" pitchFamily="2" charset="-79"/>
              </a:rPr>
              <a:t>E</a:t>
            </a:r>
          </a:p>
          <a:p>
            <a:r>
              <a:rPr lang="en-US" sz="1000" b="1" dirty="0">
                <a:solidFill>
                  <a:srgbClr val="FFFF00"/>
                </a:solidFill>
                <a:latin typeface="Bell MT" panose="02020503060305020303" pitchFamily="18" charset="0"/>
                <a:cs typeface="Aharoni" panose="02010803020104030203" pitchFamily="2" charset="-79"/>
              </a:rPr>
              <a:t>O</a:t>
            </a:r>
          </a:p>
          <a:p>
            <a:r>
              <a:rPr lang="en-US" sz="1000" b="1" dirty="0">
                <a:solidFill>
                  <a:srgbClr val="FFFF00"/>
                </a:solidFill>
                <a:latin typeface="Bell MT" panose="02020503060305020303" pitchFamily="18" charset="0"/>
                <a:cs typeface="Aharoni" panose="02010803020104030203" pitchFamily="2" charset="-79"/>
              </a:rPr>
              <a:t>P</a:t>
            </a:r>
          </a:p>
          <a:p>
            <a:r>
              <a:rPr lang="en-US" sz="1000" b="1" dirty="0">
                <a:solidFill>
                  <a:srgbClr val="FFFF00"/>
                </a:solidFill>
                <a:latin typeface="Bell MT" panose="02020503060305020303" pitchFamily="18" charset="0"/>
                <a:cs typeface="Aharoni" panose="02010803020104030203" pitchFamily="2" charset="-79"/>
              </a:rPr>
              <a:t>L</a:t>
            </a:r>
          </a:p>
          <a:p>
            <a:r>
              <a:rPr lang="en-US" sz="1000" b="1" dirty="0">
                <a:solidFill>
                  <a:srgbClr val="FFFF00"/>
                </a:solidFill>
                <a:latin typeface="Bell MT" panose="02020503060305020303" pitchFamily="18" charset="0"/>
                <a:cs typeface="Aharoni" panose="02010803020104030203" pitchFamily="2" charset="-79"/>
              </a:rPr>
              <a:t>E</a:t>
            </a:r>
          </a:p>
          <a:p>
            <a:r>
              <a:rPr lang="en-US" sz="1000" b="1" dirty="0">
                <a:solidFill>
                  <a:srgbClr val="FFFF00"/>
                </a:solidFill>
                <a:latin typeface="Bell MT" panose="02020503060305020303" pitchFamily="18" charset="0"/>
                <a:cs typeface="Aharoni" panose="02010803020104030203" pitchFamily="2" charset="-79"/>
              </a:rPr>
              <a:t>’S</a:t>
            </a:r>
          </a:p>
          <a:p>
            <a:r>
              <a:rPr lang="en-US" sz="1000" b="1" dirty="0">
                <a:solidFill>
                  <a:srgbClr val="FFFF00"/>
                </a:solidFill>
                <a:latin typeface="Bell MT" panose="02020503060305020303" pitchFamily="18" charset="0"/>
                <a:cs typeface="Aharoni" panose="02010803020104030203" pitchFamily="2" charset="-79"/>
              </a:rPr>
              <a:t> GR</a:t>
            </a:r>
          </a:p>
          <a:p>
            <a:r>
              <a:rPr lang="en-US" sz="1000" b="1" dirty="0">
                <a:solidFill>
                  <a:srgbClr val="FFFF00"/>
                </a:solidFill>
                <a:latin typeface="Bell MT" panose="02020503060305020303" pitchFamily="18" charset="0"/>
                <a:cs typeface="Aharoni" panose="02010803020104030203" pitchFamily="2" charset="-79"/>
              </a:rPr>
              <a:t>E</a:t>
            </a:r>
          </a:p>
          <a:p>
            <a:r>
              <a:rPr lang="en-US" sz="1000" b="1" dirty="0">
                <a:solidFill>
                  <a:srgbClr val="FFFF00"/>
                </a:solidFill>
                <a:latin typeface="Bell MT" panose="02020503060305020303" pitchFamily="18" charset="0"/>
                <a:cs typeface="Aharoni" panose="02010803020104030203" pitchFamily="2" charset="-79"/>
              </a:rPr>
              <a:t>E</a:t>
            </a:r>
          </a:p>
          <a:p>
            <a:r>
              <a:rPr lang="en-US" sz="1000" b="1" dirty="0">
                <a:solidFill>
                  <a:srgbClr val="FFFF00"/>
                </a:solidFill>
                <a:latin typeface="Bell MT" panose="02020503060305020303" pitchFamily="18" charset="0"/>
                <a:cs typeface="Aharoni" panose="02010803020104030203" pitchFamily="2" charset="-79"/>
              </a:rPr>
              <a:t>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8421871"/>
      </p:ext>
    </p:extLst>
  </p:cSld>
  <p:clrMapOvr>
    <a:masterClrMapping/>
  </p:clrMapOvr>
  <mc:AlternateContent xmlns:mc="http://schemas.openxmlformats.org/markup-compatibility/2006" xmlns:p14="http://schemas.microsoft.com/office/powerpoint/2010/main">
    <mc:Choice Requires="p14">
      <p:transition spd="slow" p14:dur="2000" advTm="73655"/>
    </mc:Choice>
    <mc:Fallback xmlns="">
      <p:transition spd="slow" advTm="7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1172</TotalTime>
  <Words>1140</Words>
  <Application>Microsoft Office PowerPoint</Application>
  <PresentationFormat>On-screen Show (4:3)</PresentationFormat>
  <Paragraphs>131</Paragraphs>
  <Slides>15</Slides>
  <Notes>2</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Aharoni</vt:lpstr>
      <vt:lpstr>Arial</vt:lpstr>
      <vt:lpstr>Arial Narrow</vt:lpstr>
      <vt:lpstr>Bell MT</vt:lpstr>
      <vt:lpstr>Calibri</vt:lpstr>
      <vt:lpstr>Office Theme</vt:lpstr>
      <vt:lpstr>PowerPoint Presentation</vt:lpstr>
      <vt:lpstr>THE FOCUS OF BULGAKOV’S SERIOUS MORAL SATIRE: SATAN’S (WOLAND’S)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YOUR COMMAND, MESSIRE? (Should we put the emcee’s head back on or not?)</vt:lpstr>
      <vt:lpstr> FOCUS OF BULGAKOV’S COMIC SOCIAL SATIRE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SATAN AND SIN</dc:title>
  <dc:creator>Diana</dc:creator>
  <cp:lastModifiedBy>Diana Burgin</cp:lastModifiedBy>
  <cp:revision>76</cp:revision>
  <dcterms:created xsi:type="dcterms:W3CDTF">2015-04-10T20:02:22Z</dcterms:created>
  <dcterms:modified xsi:type="dcterms:W3CDTF">2022-04-12T22:53:01Z</dcterms:modified>
</cp:coreProperties>
</file>